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489" r:id="rId2"/>
    <p:sldId id="490" r:id="rId3"/>
    <p:sldId id="320" r:id="rId4"/>
    <p:sldId id="359" r:id="rId5"/>
    <p:sldId id="355" r:id="rId6"/>
    <p:sldId id="438" r:id="rId7"/>
    <p:sldId id="439" r:id="rId8"/>
    <p:sldId id="440" r:id="rId9"/>
    <p:sldId id="441" r:id="rId10"/>
    <p:sldId id="442" r:id="rId11"/>
    <p:sldId id="443" r:id="rId12"/>
    <p:sldId id="470" r:id="rId13"/>
    <p:sldId id="445" r:id="rId14"/>
    <p:sldId id="446" r:id="rId15"/>
    <p:sldId id="447" r:id="rId16"/>
    <p:sldId id="448" r:id="rId17"/>
    <p:sldId id="449" r:id="rId18"/>
    <p:sldId id="450" r:id="rId19"/>
    <p:sldId id="451" r:id="rId20"/>
    <p:sldId id="453" r:id="rId21"/>
    <p:sldId id="454" r:id="rId22"/>
    <p:sldId id="458" r:id="rId23"/>
    <p:sldId id="459" r:id="rId24"/>
    <p:sldId id="460" r:id="rId25"/>
    <p:sldId id="461" r:id="rId26"/>
    <p:sldId id="462" r:id="rId27"/>
    <p:sldId id="463" r:id="rId28"/>
    <p:sldId id="464" r:id="rId29"/>
    <p:sldId id="471" r:id="rId30"/>
    <p:sldId id="465" r:id="rId31"/>
    <p:sldId id="466" r:id="rId32"/>
    <p:sldId id="467" r:id="rId33"/>
    <p:sldId id="457" r:id="rId34"/>
    <p:sldId id="468" r:id="rId35"/>
    <p:sldId id="469" r:id="rId36"/>
    <p:sldId id="473" r:id="rId37"/>
    <p:sldId id="472" r:id="rId38"/>
    <p:sldId id="475" r:id="rId39"/>
    <p:sldId id="476" r:id="rId40"/>
    <p:sldId id="474" r:id="rId41"/>
    <p:sldId id="477" r:id="rId42"/>
    <p:sldId id="478" r:id="rId43"/>
    <p:sldId id="480" r:id="rId44"/>
    <p:sldId id="481" r:id="rId45"/>
    <p:sldId id="482" r:id="rId46"/>
    <p:sldId id="483" r:id="rId47"/>
    <p:sldId id="484" r:id="rId48"/>
    <p:sldId id="485" r:id="rId49"/>
    <p:sldId id="488" r:id="rId50"/>
    <p:sldId id="351" r:id="rId51"/>
    <p:sldId id="352" r:id="rId52"/>
    <p:sldId id="353" r:id="rId53"/>
    <p:sldId id="319" r:id="rId54"/>
    <p:sldId id="491" r:id="rId55"/>
    <p:sldId id="492" r:id="rId56"/>
    <p:sldId id="493" r:id="rId57"/>
    <p:sldId id="494" r:id="rId58"/>
    <p:sldId id="495" r:id="rId59"/>
  </p:sldIdLst>
  <p:sldSz cx="12192000" cy="6858000"/>
  <p:notesSz cx="6858000" cy="9144000"/>
  <p:defaultText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rancken, J.L.M." initials="VraJ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4" autoAdjust="0"/>
    <p:restoredTop sz="91323" autoAdjust="0"/>
  </p:normalViewPr>
  <p:slideViewPr>
    <p:cSldViewPr snapToGrid="0">
      <p:cViewPr varScale="1">
        <p:scale>
          <a:sx n="111" d="100"/>
          <a:sy n="111" d="100"/>
        </p:scale>
        <p:origin x="496" y="20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nl-NL">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49F1D8FA-9EBB-44F6-A8FA-28EE6A9EB8EF}" type="datetimeFigureOut">
              <a:rPr lang="nl-NL" smtClean="0">
                <a:uFillTx/>
              </a:rPr>
              <a:t>21-09-2020</a:t>
            </a:fld>
            <a:endParaRPr lang="nl-NL">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nl-NL">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nl-NL">
              <a:uFillTx/>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nl-NL">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C3CF2AA8-3FAA-400F-89DF-DA1AEEA89015}" type="slidenum">
              <a:rPr lang="nl-NL" smtClean="0">
                <a:uFillTx/>
              </a:rPr>
              <a:t>‹#›</a:t>
            </a:fld>
            <a:endParaRPr lang="nl-NL">
              <a:uFillTx/>
            </a:endParaRPr>
          </a:p>
        </p:txBody>
      </p:sp>
    </p:spTree>
    <p:extLst>
      <p:ext uri="{BB962C8B-B14F-4D97-AF65-F5344CB8AC3E}">
        <p14:creationId xmlns:p14="http://schemas.microsoft.com/office/powerpoint/2010/main" val="261453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a:t>
            </a:fld>
            <a:endParaRPr lang="nl-NL">
              <a:uFillTx/>
            </a:endParaRPr>
          </a:p>
        </p:txBody>
      </p:sp>
    </p:spTree>
    <p:extLst>
      <p:ext uri="{BB962C8B-B14F-4D97-AF65-F5344CB8AC3E}">
        <p14:creationId xmlns:p14="http://schemas.microsoft.com/office/powerpoint/2010/main" val="2023610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a:t>
            </a:fld>
            <a:endParaRPr lang="nl-NL">
              <a:uFillTx/>
            </a:endParaRPr>
          </a:p>
        </p:txBody>
      </p:sp>
    </p:spTree>
    <p:extLst>
      <p:ext uri="{BB962C8B-B14F-4D97-AF65-F5344CB8AC3E}">
        <p14:creationId xmlns:p14="http://schemas.microsoft.com/office/powerpoint/2010/main" val="1014531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a:t>
            </a:fld>
            <a:endParaRPr lang="nl-NL">
              <a:uFillTx/>
            </a:endParaRPr>
          </a:p>
        </p:txBody>
      </p:sp>
    </p:spTree>
    <p:extLst>
      <p:ext uri="{BB962C8B-B14F-4D97-AF65-F5344CB8AC3E}">
        <p14:creationId xmlns:p14="http://schemas.microsoft.com/office/powerpoint/2010/main" val="253708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83</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10</a:t>
            </a:fld>
            <a:endParaRPr lang="nl-NL">
              <a:uFillTx/>
            </a:endParaRPr>
          </a:p>
        </p:txBody>
      </p:sp>
    </p:spTree>
    <p:extLst>
      <p:ext uri="{BB962C8B-B14F-4D97-AF65-F5344CB8AC3E}">
        <p14:creationId xmlns:p14="http://schemas.microsoft.com/office/powerpoint/2010/main" val="347931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The number of fingers humans have. 5 on each hand. 10 in total.</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15</a:t>
            </a:fld>
            <a:endParaRPr lang="nl-NL">
              <a:uFillTx/>
            </a:endParaRPr>
          </a:p>
        </p:txBody>
      </p:sp>
    </p:spTree>
    <p:extLst>
      <p:ext uri="{BB962C8B-B14F-4D97-AF65-F5344CB8AC3E}">
        <p14:creationId xmlns:p14="http://schemas.microsoft.com/office/powerpoint/2010/main" val="2865483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advantage – you can write number with fewer symbols. Disadvantage – reading becomes more complicated (you have to add and subtract)</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16</a:t>
            </a:fld>
            <a:endParaRPr lang="nl-NL">
              <a:uFillTx/>
            </a:endParaRPr>
          </a:p>
        </p:txBody>
      </p:sp>
    </p:spTree>
    <p:extLst>
      <p:ext uri="{BB962C8B-B14F-4D97-AF65-F5344CB8AC3E}">
        <p14:creationId xmlns:p14="http://schemas.microsoft.com/office/powerpoint/2010/main" val="3631372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students wonder why is IV non-positional, since IV and VI is not the same;</a:t>
            </a:r>
            <a:r>
              <a:rPr lang="en-US" baseline="0" dirty="0"/>
              <a:t> please explain that Romans treat ‘IV’ as one (unique) symbol, and the same applies for ‘VI’ which is also treated as one symbol.</a:t>
            </a: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18</a:t>
            </a:fld>
            <a:endParaRPr lang="nl-NL">
              <a:uFillTx/>
            </a:endParaRPr>
          </a:p>
        </p:txBody>
      </p:sp>
    </p:spTree>
    <p:extLst>
      <p:ext uri="{BB962C8B-B14F-4D97-AF65-F5344CB8AC3E}">
        <p14:creationId xmlns:p14="http://schemas.microsoft.com/office/powerpoint/2010/main" val="2638286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C3CF2AA8-3FAA-400F-89DF-DA1AEEA89015}" type="slidenum">
              <a:rPr lang="nl-NL" smtClean="0">
                <a:uFillTx/>
              </a:rPr>
              <a:t>52</a:t>
            </a:fld>
            <a:endParaRPr lang="nl-NL">
              <a:uFillTx/>
            </a:endParaRPr>
          </a:p>
        </p:txBody>
      </p:sp>
    </p:spTree>
    <p:extLst>
      <p:ext uri="{BB962C8B-B14F-4D97-AF65-F5344CB8AC3E}">
        <p14:creationId xmlns:p14="http://schemas.microsoft.com/office/powerpoint/2010/main" val="2495454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54</a:t>
            </a:fld>
            <a:endParaRPr lang="nl-NL">
              <a:uFillTx/>
            </a:endParaRPr>
          </a:p>
        </p:txBody>
      </p:sp>
    </p:spTree>
    <p:extLst>
      <p:ext uri="{BB962C8B-B14F-4D97-AF65-F5344CB8AC3E}">
        <p14:creationId xmlns:p14="http://schemas.microsoft.com/office/powerpoint/2010/main" val="411937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uFillTx/>
              </a:defRPr>
            </a:lvl1pPr>
          </a:lstStyle>
          <a:p>
            <a:r>
              <a:rPr lang="en-US">
                <a:uFillTx/>
              </a:rPr>
              <a:t>Click to edit Master title style</a:t>
            </a:r>
            <a:endParaRPr lang="en-US" dirty="0">
              <a:uFillTx/>
            </a:endParaRP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uFillTx/>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3540BC6B-DFCF-42F0-BEDA-60F5BD104C3C}" type="datetime1">
              <a:rPr lang="en-US" smtClean="0">
                <a:uFillTx/>
              </a:rPr>
              <a:t>9/21/20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674C2D0F-93AD-43FF-B791-D0F2C0B7CD5C}" type="datetime1">
              <a:rPr lang="en-US" smtClean="0">
                <a:uFillTx/>
              </a:rPr>
              <a:t>9/21/20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uFillTx/>
              </a:defRPr>
            </a:lvl1pPr>
          </a:lstStyle>
          <a:p>
            <a:r>
              <a:rPr lang="en-US">
                <a:uFillTx/>
              </a:rPr>
              <a:t>Click to edit Master title style</a:t>
            </a:r>
            <a:endParaRPr lang="en-US" dirty="0">
              <a:uFillTx/>
            </a:endParaRP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48F9599-7E16-4272-9CD2-4D3FDC8A39A4}" type="datetime1">
              <a:rPr lang="en-US" smtClean="0">
                <a:uFillTx/>
              </a:rPr>
              <a:t>9/21/20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uFillTx/>
              </a:defRPr>
            </a:lvl1pPr>
          </a:lstStyle>
          <a:p>
            <a:r>
              <a:rPr lang="en-US">
                <a:uFillTx/>
              </a:rPr>
              <a:t>Click to edit Master title style</a:t>
            </a:r>
            <a:endParaRPr lang="en-US" dirty="0">
              <a:uFillTx/>
            </a:endParaRP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uFillTx/>
                <a:latin typeface="+mj-lt"/>
                <a:ea typeface="+mj-ea"/>
                <a:cs typeface="+mj-cs"/>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marL="0" lvl="0" indent="0">
              <a:buNone/>
            </a:pPr>
            <a:r>
              <a:rPr lang="en-US">
                <a:uFillTx/>
              </a:rPr>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01A02E0F-BA26-4368-A374-77DE26814647}" type="datetime1">
              <a:rPr lang="en-US" smtClean="0">
                <a:uFillTx/>
              </a:rPr>
              <a:t>9/21/20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
        <p:nvSpPr>
          <p:cNvPr id="12" name="TextBox 11"/>
          <p:cNvSpPr txBox="1">
            <a:spLocks/>
          </p:cNvSpPr>
          <p:nvPr/>
        </p:nvSpPr>
        <p:spPr>
          <a:xfrm>
            <a:off x="898295" y="971253"/>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dirty="0">
                <a:uFillTx/>
              </a:rPr>
              <a:t>“</a:t>
            </a:r>
          </a:p>
        </p:txBody>
      </p:sp>
      <p:sp>
        <p:nvSpPr>
          <p:cNvPr id="15" name="TextBox 14"/>
          <p:cNvSpPr txBox="1">
            <a:spLocks/>
          </p:cNvSpPr>
          <p:nvPr/>
        </p:nvSpPr>
        <p:spPr>
          <a:xfrm>
            <a:off x="9330490" y="2613787"/>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dirty="0">
                <a:uFillTx/>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22650185-D268-4702-8DC7-A3A3D9185167}" type="datetime1">
              <a:rPr lang="en-US" smtClean="0">
                <a:uFillTx/>
              </a:rPr>
              <a:t>9/21/20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A14A0CC-BE35-46EF-A1DA-B705497BBE45}" type="datetime1">
              <a:rPr lang="en-US" smtClean="0">
                <a:uFillTx/>
              </a:rPr>
              <a:t>9/21/20</a:t>
            </a:fld>
            <a:endParaRPr lang="en-US" dirty="0">
              <a:uFillTx/>
            </a:endParaRPr>
          </a:p>
        </p:txBody>
      </p:sp>
      <p:sp>
        <p:nvSpPr>
          <p:cNvPr id="4"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3C2A22-B047-472F-BE1B-8648469F1EA9}" type="datetime1">
              <a:rPr lang="en-US" smtClean="0">
                <a:uFillTx/>
              </a:rPr>
              <a:t>9/21/20</a:t>
            </a:fld>
            <a:endParaRPr lang="en-US" dirty="0">
              <a:uFillTx/>
            </a:endParaRPr>
          </a:p>
        </p:txBody>
      </p:sp>
      <p:sp>
        <p:nvSpPr>
          <p:cNvPr id="4"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p:txBody>
          <a:bodyPr vert="eaVert" anchor="t" anchorCtr="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8D44E838-D3C2-4DB1-AAB5-F1B495E3BDEF}" type="datetime1">
              <a:rPr lang="en-US" smtClean="0">
                <a:uFillTx/>
              </a:rPr>
              <a:t>9/21/20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40B4F030-F6C6-4EC4-8D1C-AFCD501D3972}" type="datetime1">
              <a:rPr lang="en-US" smtClean="0">
                <a:uFillTx/>
              </a:rPr>
              <a:t>9/21/20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3"/>
          <p:cNvSpPr>
            <a:spLocks noGrp="1"/>
          </p:cNvSpPr>
          <p:nvPr>
            <p:ph type="dt" sz="half" idx="10"/>
          </p:nvPr>
        </p:nvSpPr>
        <p:spPr/>
        <p:txBody>
          <a:bodyPr/>
          <a:lstStyle/>
          <a:p>
            <a:fld id="{E5476CEE-9156-4328-B243-71BFB171C407}" type="datetime1">
              <a:rPr lang="en-US" smtClean="0">
                <a:uFillTx/>
              </a:rPr>
              <a:t>9/21/20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A0D6C73-154E-4680-A1F0-A4FD42ECECFB}" type="datetime1">
              <a:rPr lang="en-US" smtClean="0">
                <a:uFillTx/>
              </a:rPr>
              <a:t>9/21/20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Date Placeholder 4"/>
          <p:cNvSpPr>
            <a:spLocks noGrp="1"/>
          </p:cNvSpPr>
          <p:nvPr>
            <p:ph type="dt" sz="half" idx="10"/>
          </p:nvPr>
        </p:nvSpPr>
        <p:spPr/>
        <p:txBody>
          <a:bodyPr/>
          <a:lstStyle/>
          <a:p>
            <a:fld id="{6285E47C-D55E-4B1B-AB93-D75D6DF51E72}" type="datetime1">
              <a:rPr lang="en-US" smtClean="0">
                <a:uFillTx/>
              </a:rPr>
              <a:t>9/21/20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6"/>
          <p:cNvSpPr>
            <a:spLocks noGrp="1"/>
          </p:cNvSpPr>
          <p:nvPr>
            <p:ph type="dt" sz="half" idx="10"/>
          </p:nvPr>
        </p:nvSpPr>
        <p:spPr/>
        <p:txBody>
          <a:bodyPr/>
          <a:lstStyle/>
          <a:p>
            <a:fld id="{73295D31-BE29-463E-BE52-8C0D51518F28}" type="datetime1">
              <a:rPr lang="en-US" smtClean="0">
                <a:uFillTx/>
              </a:rPr>
              <a:t>9/21/20</a:t>
            </a:fld>
            <a:endParaRPr lang="en-US" dirty="0">
              <a:uFillTx/>
            </a:endParaRPr>
          </a:p>
        </p:txBody>
      </p:sp>
      <p:sp>
        <p:nvSpPr>
          <p:cNvPr id="8" name="Footer Placeholder 7"/>
          <p:cNvSpPr>
            <a:spLocks noGrp="1"/>
          </p:cNvSpPr>
          <p:nvPr>
            <p:ph type="ftr" sz="quarter" idx="11"/>
          </p:nvPr>
        </p:nvSpPr>
        <p:spPr/>
        <p:txBody>
          <a:bodyPr/>
          <a:lstStyle/>
          <a:p>
            <a:endParaRPr lang="en-US" dirty="0">
              <a:uFillTx/>
            </a:endParaRPr>
          </a:p>
        </p:txBody>
      </p:sp>
      <p:sp>
        <p:nvSpPr>
          <p:cNvPr id="9" name="Slide Number Placeholder 8"/>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7" name="Date Placeholder 2"/>
          <p:cNvSpPr>
            <a:spLocks noGrp="1"/>
          </p:cNvSpPr>
          <p:nvPr>
            <p:ph type="dt" sz="half" idx="10"/>
          </p:nvPr>
        </p:nvSpPr>
        <p:spPr/>
        <p:txBody>
          <a:bodyPr/>
          <a:lstStyle/>
          <a:p>
            <a:fld id="{39188A25-A5AA-4757-8C98-6193C361AD71}" type="datetime1">
              <a:rPr lang="en-US" smtClean="0">
                <a:uFillTx/>
              </a:rPr>
              <a:t>9/21/20</a:t>
            </a:fld>
            <a:endParaRPr lang="en-US" dirty="0">
              <a:uFillTx/>
            </a:endParaRPr>
          </a:p>
        </p:txBody>
      </p:sp>
      <p:sp>
        <p:nvSpPr>
          <p:cNvPr id="5" name="Footer Placeholder 3"/>
          <p:cNvSpPr>
            <a:spLocks noGrp="1"/>
          </p:cNvSpPr>
          <p:nvPr>
            <p:ph type="ftr" sz="quarter" idx="11"/>
          </p:nvPr>
        </p:nvSpPr>
        <p:spPr/>
        <p:txBody>
          <a:bodyPr/>
          <a:lstStyle/>
          <a:p>
            <a:endParaRPr lang="en-US" dirty="0">
              <a:uFillTx/>
            </a:endParaRPr>
          </a:p>
        </p:txBody>
      </p:sp>
      <p:sp>
        <p:nvSpPr>
          <p:cNvPr id="6" name="Slide Number Placeholder 4"/>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DD534CD-B77A-4B1F-9454-6F05240B6924}" type="datetime1">
              <a:rPr lang="en-US" smtClean="0">
                <a:uFillTx/>
              </a:rPr>
              <a:t>9/21/20</a:t>
            </a:fld>
            <a:endParaRPr lang="en-US" dirty="0">
              <a:uFillTx/>
            </a:endParaRPr>
          </a:p>
        </p:txBody>
      </p:sp>
      <p:sp>
        <p:nvSpPr>
          <p:cNvPr id="5" name="Footer Placeholder 2"/>
          <p:cNvSpPr>
            <a:spLocks noGrp="1"/>
          </p:cNvSpPr>
          <p:nvPr>
            <p:ph type="ftr" sz="quarter" idx="11"/>
          </p:nvPr>
        </p:nvSpPr>
        <p:spPr/>
        <p:txBody>
          <a:bodyPr/>
          <a:lstStyle/>
          <a:p>
            <a:endParaRPr lang="en-US" dirty="0">
              <a:uFillTx/>
            </a:endParaRPr>
          </a:p>
        </p:txBody>
      </p:sp>
      <p:sp>
        <p:nvSpPr>
          <p:cNvPr id="6" name="Slide Number Placeholder 3"/>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uFillTx/>
              </a:defRPr>
            </a:lvl1pPr>
            <a:lvl2pPr>
              <a:defRPr sz="1800">
                <a:uFillTx/>
              </a:defRPr>
            </a:lvl2pPr>
            <a:lvl3pPr>
              <a:defRPr sz="1600">
                <a:uFillTx/>
              </a:defRPr>
            </a:lvl3pPr>
            <a:lvl4pPr>
              <a:defRPr sz="1400">
                <a:uFillTx/>
              </a:defRPr>
            </a:lvl4pPr>
            <a:lvl5pPr>
              <a:defRPr sz="1400">
                <a:uFillTx/>
              </a:defRPr>
            </a:lvl5pPr>
            <a:lvl6pPr>
              <a:defRPr sz="1400">
                <a:uFillTx/>
              </a:defRPr>
            </a:lvl6pPr>
            <a:lvl7pPr>
              <a:defRPr sz="1400">
                <a:uFillTx/>
              </a:defRPr>
            </a:lvl7pPr>
            <a:lvl8pPr>
              <a:defRPr sz="1400">
                <a:uFillTx/>
              </a:defRPr>
            </a:lvl8pPr>
            <a:lvl9pPr>
              <a:defRPr sz="14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7" name="Date Placeholder 4"/>
          <p:cNvSpPr>
            <a:spLocks noGrp="1"/>
          </p:cNvSpPr>
          <p:nvPr>
            <p:ph type="dt" sz="half" idx="10"/>
          </p:nvPr>
        </p:nvSpPr>
        <p:spPr/>
        <p:txBody>
          <a:bodyPr/>
          <a:lstStyle/>
          <a:p>
            <a:fld id="{EB554BB2-A89F-401F-97FA-3EA800777BD8}" type="datetime1">
              <a:rPr lang="en-US" smtClean="0">
                <a:uFillTx/>
              </a:rPr>
              <a:t>9/21/20</a:t>
            </a:fld>
            <a:endParaRPr lang="en-US" dirty="0">
              <a:uFillTx/>
            </a:endParaRPr>
          </a:p>
        </p:txBody>
      </p:sp>
      <p:sp>
        <p:nvSpPr>
          <p:cNvPr id="5" name="Footer Placeholder 5"/>
          <p:cNvSpPr>
            <a:spLocks noGrp="1"/>
          </p:cNvSpPr>
          <p:nvPr>
            <p:ph type="ftr" sz="quarter" idx="11"/>
          </p:nvPr>
        </p:nvSpPr>
        <p:spPr/>
        <p:txBody>
          <a:bodyPr/>
          <a:lstStyle/>
          <a:p>
            <a:endParaRPr lang="en-US" dirty="0">
              <a:uFillTx/>
            </a:endParaRPr>
          </a:p>
        </p:txBody>
      </p:sp>
      <p:sp>
        <p:nvSpPr>
          <p:cNvPr id="6"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3A016A5E-82B2-4C74-A76B-CEA05DABE5C6}" type="datetime1">
              <a:rPr lang="en-US" smtClean="0">
                <a:uFillTx/>
              </a:rPr>
              <a:t>9/21/20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srcRect l="35640"/>
          <a:stretch/>
        </p:blipFill>
        <p:spPr>
          <a:xfrm>
            <a:off x="0" y="2892347"/>
            <a:ext cx="1522412" cy="2365453"/>
          </a:xfrm>
          <a:prstGeom prst="rect">
            <a:avLst/>
          </a:prstGeom>
        </p:spPr>
      </p:pic>
      <p:sp>
        <p:nvSpPr>
          <p:cNvPr id="16" name="Oval 15"/>
          <p:cNvSpPr>
            <a:spLocks/>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srcRect b="23320"/>
          <a:stretch/>
        </p:blipFill>
        <p:spPr>
          <a:xfrm>
            <a:off x="8605878" y="6096000"/>
            <a:ext cx="993734" cy="762000"/>
          </a:xfrm>
          <a:prstGeom prst="rect">
            <a:avLst/>
          </a:prstGeom>
        </p:spPr>
      </p:pic>
      <p:sp>
        <p:nvSpPr>
          <p:cNvPr id="14" name="Rectangle 13"/>
          <p:cNvSpPr>
            <a:spLocks/>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uFillTx/>
              </a:defRPr>
            </a:lvl1pPr>
          </a:lstStyle>
          <a:p>
            <a:fld id="{C6804D62-C1CD-4B7B-B41B-F310F51B0832}" type="datetime1">
              <a:rPr lang="en-US" smtClean="0">
                <a:uFillTx/>
              </a:rPr>
              <a:t>9/21/20</a:t>
            </a:fld>
            <a:endParaRPr lang="en-US" dirty="0">
              <a:uFillTx/>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uFillTx/>
              </a:defRPr>
            </a:lvl1pPr>
          </a:lstStyle>
          <a:p>
            <a:endParaRPr lang="en-US" dirty="0">
              <a:uFillTx/>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uFillTx/>
              </a:defRPr>
            </a:lvl1pPr>
          </a:lstStyle>
          <a:p>
            <a:fld id="{D57F1E4F-1CFF-5643-939E-02111984F565}" type="slidenum">
              <a:rPr lang="en-US" dirty="0">
                <a:uFillTx/>
              </a:rPr>
              <a:t>‹#›</a:t>
            </a:fld>
            <a:endParaRPr lang="en-US" dirty="0">
              <a:uFillTx/>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uFillTx/>
          <a:latin typeface="+mj-lt"/>
          <a:ea typeface="+mj-ea"/>
          <a:cs typeface="+mj-cs"/>
        </a:defRPr>
      </a:lvl1pPr>
      <a:lvl2pPr eaLnBrk="1" hangingPunct="1">
        <a:defRPr>
          <a:solidFill>
            <a:schemeClr val="tx2"/>
          </a:solidFill>
          <a:uFillTx/>
        </a:defRPr>
      </a:lvl2pPr>
      <a:lvl3pPr eaLnBrk="1" hangingPunct="1">
        <a:defRPr>
          <a:solidFill>
            <a:schemeClr val="tx2"/>
          </a:solidFill>
          <a:uFillTx/>
        </a:defRPr>
      </a:lvl3pPr>
      <a:lvl4pPr eaLnBrk="1" hangingPunct="1">
        <a:defRPr>
          <a:solidFill>
            <a:schemeClr val="tx2"/>
          </a:solidFill>
          <a:uFillTx/>
        </a:defRPr>
      </a:lvl4pPr>
      <a:lvl5pPr eaLnBrk="1" hangingPunct="1">
        <a:defRPr>
          <a:solidFill>
            <a:schemeClr val="tx2"/>
          </a:solidFill>
          <a:uFillTx/>
        </a:defRPr>
      </a:lvl5pPr>
      <a:lvl6pPr eaLnBrk="1" hangingPunct="1">
        <a:defRPr>
          <a:solidFill>
            <a:schemeClr val="tx2"/>
          </a:solidFill>
          <a:uFillTx/>
        </a:defRPr>
      </a:lvl6pPr>
      <a:lvl7pPr eaLnBrk="1" hangingPunct="1">
        <a:defRPr>
          <a:solidFill>
            <a:schemeClr val="tx2"/>
          </a:solidFill>
          <a:uFillTx/>
        </a:defRPr>
      </a:lvl7pPr>
      <a:lvl8pPr eaLnBrk="1" hangingPunct="1">
        <a:defRPr>
          <a:solidFill>
            <a:schemeClr val="tx2"/>
          </a:solidFill>
          <a:uFillTx/>
        </a:defRPr>
      </a:lvl8pPr>
      <a:lvl9pPr eaLnBrk="1" hangingPunct="1">
        <a:defRPr>
          <a:solidFill>
            <a:schemeClr val="tx2"/>
          </a:solidFill>
          <a:uFillTx/>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uFillTx/>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uFillTx/>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uFillTx/>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9pPr>
    </p:bodyStyle>
    <p:other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video" Target="https://www.youtube.com/embed/_5CMiTdi_WE?feature=oembed" TargetMode="External"/><Relationship Id="rId4" Type="http://schemas.openxmlformats.org/officeDocument/2006/relationships/image" Target="../media/image34.jpeg"/></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6.xml"/><Relationship Id="rId1" Type="http://schemas.openxmlformats.org/officeDocument/2006/relationships/video" Target="https://www.youtube.com/embed/xSi0lfl-31U?feature=oembed"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6.xml"/><Relationship Id="rId1" Type="http://schemas.openxmlformats.org/officeDocument/2006/relationships/video" Target="https://www.youtube.com/embed/15sLPp0YvQk?feature=oembed"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6.xml"/><Relationship Id="rId1" Type="http://schemas.openxmlformats.org/officeDocument/2006/relationships/video" Target="https://www.youtube.com/embed/5sS7w-CMHkU?start=6&amp;feature=oembed"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6.xml"/><Relationship Id="rId1" Type="http://schemas.openxmlformats.org/officeDocument/2006/relationships/video" Target="https://www.youtube.com/embed/aW3qCcH6Dao?start=576&amp;feature=oemb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jpg"/><Relationship Id="rId1" Type="http://schemas.openxmlformats.org/officeDocument/2006/relationships/slideLayout" Target="../slideLayouts/slideLayout4.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889687"/>
            <a:ext cx="8825658" cy="2727176"/>
          </a:xfrm>
        </p:spPr>
        <p:txBody>
          <a:bodyPr/>
          <a:lstStyle/>
          <a:p>
            <a:r>
              <a:rPr lang="en-US" sz="3200" b="1" dirty="0">
                <a:uFillTx/>
              </a:rPr>
              <a:t>Analysis 1:</a:t>
            </a:r>
            <a:r>
              <a:rPr lang="en-US" sz="4400" b="1" dirty="0">
                <a:uFillTx/>
              </a:rPr>
              <a:t> </a:t>
            </a:r>
            <a:r>
              <a:rPr lang="en-US" sz="3600" b="1" dirty="0">
                <a:uFillTx/>
              </a:rPr>
              <a:t>Foundations of Modeling</a:t>
            </a:r>
            <a:br>
              <a:rPr lang="en-US" sz="3600" b="1" dirty="0">
                <a:uFillTx/>
              </a:rPr>
            </a:br>
            <a:br>
              <a:rPr lang="en-US" sz="3600" b="1" dirty="0"/>
            </a:br>
            <a:br>
              <a:rPr lang="en-US" sz="3600" b="1" dirty="0"/>
            </a:br>
            <a:r>
              <a:rPr lang="en-US" sz="2400" dirty="0"/>
              <a:t>Lesson</a:t>
            </a:r>
            <a:r>
              <a:rPr lang="en-US" sz="2400" dirty="0">
                <a:uFillTx/>
              </a:rPr>
              <a:t> 2.1:</a:t>
            </a:r>
            <a:br>
              <a:rPr lang="en-US" sz="4400" dirty="0">
                <a:uFillTx/>
              </a:rPr>
            </a:br>
            <a:r>
              <a:rPr lang="en-US" sz="3200" dirty="0"/>
              <a:t>Numeral systems</a:t>
            </a:r>
            <a:endParaRPr lang="en-US" sz="4400" dirty="0">
              <a:uFillTx/>
            </a:endParaRPr>
          </a:p>
        </p:txBody>
      </p:sp>
      <p:sp>
        <p:nvSpPr>
          <p:cNvPr id="3" name="Subtitle 2"/>
          <p:cNvSpPr>
            <a:spLocks noGrp="1"/>
          </p:cNvSpPr>
          <p:nvPr>
            <p:ph type="subTitle" idx="1"/>
          </p:nvPr>
        </p:nvSpPr>
        <p:spPr/>
        <p:txBody>
          <a:bodyPr/>
          <a:lstStyle/>
          <a:p>
            <a:r>
              <a:rPr lang="nl-NL" dirty="0">
                <a:uFillTx/>
              </a:rPr>
              <a:t>Analysis Team, 2020/2021</a:t>
            </a:r>
          </a:p>
        </p:txBody>
      </p:sp>
      <p:pic>
        <p:nvPicPr>
          <p:cNvPr id="4" name="Picture 3"/>
          <p:cNvPicPr>
            <a:picLocks noChangeAspect="1"/>
          </p:cNvPicPr>
          <p:nvPr/>
        </p:nvPicPr>
        <p:blipFill>
          <a:blip r:embed="rId3"/>
          <a:stretch>
            <a:fillRect/>
          </a:stretch>
        </p:blipFill>
        <p:spPr>
          <a:xfrm>
            <a:off x="10300130" y="5326534"/>
            <a:ext cx="1239022" cy="1239022"/>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1</a:t>
            </a:fld>
            <a:endParaRPr lang="en-US" dirty="0">
              <a:uFillTx/>
            </a:endParaRPr>
          </a:p>
        </p:txBody>
      </p:sp>
    </p:spTree>
    <p:extLst>
      <p:ext uri="{BB962C8B-B14F-4D97-AF65-F5344CB8AC3E}">
        <p14:creationId xmlns:p14="http://schemas.microsoft.com/office/powerpoint/2010/main" val="1400038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numeral systems</a:t>
            </a:r>
          </a:p>
        </p:txBody>
      </p:sp>
      <p:sp>
        <p:nvSpPr>
          <p:cNvPr id="3" name="Content Placeholder 2"/>
          <p:cNvSpPr>
            <a:spLocks noGrp="1"/>
          </p:cNvSpPr>
          <p:nvPr>
            <p:ph idx="1"/>
          </p:nvPr>
        </p:nvSpPr>
        <p:spPr/>
        <p:txBody>
          <a:bodyPr/>
          <a:lstStyle/>
          <a:p>
            <a:r>
              <a:rPr lang="en-US" dirty="0"/>
              <a:t>For 100 …, well, you get the point. 100 scratches.</a:t>
            </a:r>
          </a:p>
          <a:p>
            <a:r>
              <a:rPr lang="en-US" dirty="0"/>
              <a:t>It is only a matter of time when Ned will have problem …</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10</a:t>
            </a:fld>
            <a:endParaRPr lang="en-US" dirty="0">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335" y="3429000"/>
            <a:ext cx="5838634" cy="3179762"/>
          </a:xfrm>
          <a:prstGeom prst="rect">
            <a:avLst/>
          </a:prstGeom>
        </p:spPr>
      </p:pic>
      <p:sp>
        <p:nvSpPr>
          <p:cNvPr id="6" name="TextBox 5"/>
          <p:cNvSpPr txBox="1"/>
          <p:nvPr/>
        </p:nvSpPr>
        <p:spPr>
          <a:xfrm>
            <a:off x="616739" y="3642658"/>
            <a:ext cx="441146" cy="369332"/>
          </a:xfrm>
          <a:prstGeom prst="rect">
            <a:avLst/>
          </a:prstGeom>
        </p:spPr>
        <p:txBody>
          <a:bodyPr wrap="none" rtlCol="0">
            <a:spAutoFit/>
          </a:bodyPr>
          <a:lstStyle/>
          <a:p>
            <a:r>
              <a:rPr lang="en-US" dirty="0"/>
              <a:t>11</a:t>
            </a:r>
          </a:p>
        </p:txBody>
      </p:sp>
      <p:sp>
        <p:nvSpPr>
          <p:cNvPr id="7" name="TextBox 6"/>
          <p:cNvSpPr txBox="1"/>
          <p:nvPr/>
        </p:nvSpPr>
        <p:spPr>
          <a:xfrm>
            <a:off x="736600" y="5956300"/>
            <a:ext cx="441146" cy="369332"/>
          </a:xfrm>
          <a:prstGeom prst="rect">
            <a:avLst/>
          </a:prstGeom>
        </p:spPr>
        <p:txBody>
          <a:bodyPr wrap="none" rtlCol="0">
            <a:spAutoFit/>
          </a:bodyPr>
          <a:lstStyle/>
          <a:p>
            <a:r>
              <a:rPr lang="en-US" dirty="0"/>
              <a:t>24</a:t>
            </a:r>
          </a:p>
        </p:txBody>
      </p:sp>
      <p:sp>
        <p:nvSpPr>
          <p:cNvPr id="8" name="TextBox 7"/>
          <p:cNvSpPr txBox="1"/>
          <p:nvPr/>
        </p:nvSpPr>
        <p:spPr>
          <a:xfrm>
            <a:off x="7494939" y="3998080"/>
            <a:ext cx="441146" cy="369332"/>
          </a:xfrm>
          <a:prstGeom prst="rect">
            <a:avLst/>
          </a:prstGeom>
        </p:spPr>
        <p:txBody>
          <a:bodyPr wrap="none" rtlCol="0">
            <a:spAutoFit/>
          </a:bodyPr>
          <a:lstStyle/>
          <a:p>
            <a:r>
              <a:rPr lang="en-US" dirty="0"/>
              <a:t>14</a:t>
            </a:r>
          </a:p>
        </p:txBody>
      </p:sp>
      <p:sp>
        <p:nvSpPr>
          <p:cNvPr id="9" name="TextBox 8"/>
          <p:cNvSpPr txBox="1"/>
          <p:nvPr/>
        </p:nvSpPr>
        <p:spPr>
          <a:xfrm>
            <a:off x="790406" y="4760258"/>
            <a:ext cx="312906" cy="369332"/>
          </a:xfrm>
          <a:prstGeom prst="rect">
            <a:avLst/>
          </a:prstGeom>
        </p:spPr>
        <p:txBody>
          <a:bodyPr wrap="none" rtlCol="0">
            <a:spAutoFit/>
          </a:bodyPr>
          <a:lstStyle/>
          <a:p>
            <a:r>
              <a:rPr lang="en-US" dirty="0"/>
              <a:t>8</a:t>
            </a:r>
          </a:p>
        </p:txBody>
      </p:sp>
      <p:sp>
        <p:nvSpPr>
          <p:cNvPr id="10" name="TextBox 9"/>
          <p:cNvSpPr txBox="1"/>
          <p:nvPr/>
        </p:nvSpPr>
        <p:spPr>
          <a:xfrm>
            <a:off x="7605875" y="5120997"/>
            <a:ext cx="312906" cy="369332"/>
          </a:xfrm>
          <a:prstGeom prst="rect">
            <a:avLst/>
          </a:prstGeom>
        </p:spPr>
        <p:txBody>
          <a:bodyPr wrap="none" rtlCol="0">
            <a:spAutoFit/>
          </a:bodyPr>
          <a:lstStyle/>
          <a:p>
            <a:r>
              <a:rPr lang="en-US" dirty="0"/>
              <a:t>3</a:t>
            </a:r>
          </a:p>
        </p:txBody>
      </p:sp>
      <p:sp>
        <p:nvSpPr>
          <p:cNvPr id="11" name="TextBox 10"/>
          <p:cNvSpPr txBox="1"/>
          <p:nvPr/>
        </p:nvSpPr>
        <p:spPr>
          <a:xfrm>
            <a:off x="7659681" y="5917684"/>
            <a:ext cx="441146" cy="369332"/>
          </a:xfrm>
          <a:prstGeom prst="rect">
            <a:avLst/>
          </a:prstGeom>
        </p:spPr>
        <p:txBody>
          <a:bodyPr wrap="none" rtlCol="0">
            <a:spAutoFit/>
          </a:bodyPr>
          <a:lstStyle/>
          <a:p>
            <a:r>
              <a:rPr lang="en-US" dirty="0"/>
              <a:t>23</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1716" y="3731393"/>
            <a:ext cx="1849437" cy="2779208"/>
          </a:xfrm>
          <a:prstGeom prst="rect">
            <a:avLst/>
          </a:prstGeom>
        </p:spPr>
      </p:pic>
      <p:sp>
        <p:nvSpPr>
          <p:cNvPr id="13" name="TextBox 12"/>
          <p:cNvSpPr txBox="1"/>
          <p:nvPr/>
        </p:nvSpPr>
        <p:spPr>
          <a:xfrm>
            <a:off x="7613527" y="2973323"/>
            <a:ext cx="2098189" cy="646331"/>
          </a:xfrm>
          <a:prstGeom prst="rect">
            <a:avLst/>
          </a:prstGeom>
        </p:spPr>
        <p:txBody>
          <a:bodyPr wrap="square" rtlCol="0">
            <a:spAutoFit/>
          </a:bodyPr>
          <a:lstStyle/>
          <a:p>
            <a:r>
              <a:rPr lang="en-US" dirty="0"/>
              <a:t>How many marks are there?</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8653" y="1790716"/>
            <a:ext cx="1599642" cy="1738741"/>
          </a:xfrm>
          <a:prstGeom prst="rect">
            <a:avLst/>
          </a:prstGeom>
        </p:spPr>
      </p:pic>
    </p:spTree>
    <p:extLst>
      <p:ext uri="{BB962C8B-B14F-4D97-AF65-F5344CB8AC3E}">
        <p14:creationId xmlns:p14="http://schemas.microsoft.com/office/powerpoint/2010/main" val="2466949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numeral systems</a:t>
            </a:r>
          </a:p>
        </p:txBody>
      </p:sp>
      <p:sp>
        <p:nvSpPr>
          <p:cNvPr id="3" name="Content Placeholder 2"/>
          <p:cNvSpPr>
            <a:spLocks noGrp="1"/>
          </p:cNvSpPr>
          <p:nvPr>
            <p:ph idx="1"/>
          </p:nvPr>
        </p:nvSpPr>
        <p:spPr/>
        <p:txBody>
          <a:bodyPr/>
          <a:lstStyle/>
          <a:p>
            <a:r>
              <a:rPr lang="en-US" dirty="0"/>
              <a:t>How would you solve the problem?</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11</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953" y="3281287"/>
            <a:ext cx="1599642" cy="1738741"/>
          </a:xfrm>
          <a:prstGeom prst="rect">
            <a:avLst/>
          </a:prstGeom>
        </p:spPr>
      </p:pic>
    </p:spTree>
    <p:extLst>
      <p:ext uri="{BB962C8B-B14F-4D97-AF65-F5344CB8AC3E}">
        <p14:creationId xmlns:p14="http://schemas.microsoft.com/office/powerpoint/2010/main" val="1744581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Non-positional and positional numeral systems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12</a:t>
            </a:fld>
            <a:endParaRPr lang="en-US" dirty="0">
              <a:uFillTx/>
            </a:endParaRPr>
          </a:p>
        </p:txBody>
      </p:sp>
    </p:spTree>
    <p:extLst>
      <p:ext uri="{BB962C8B-B14F-4D97-AF65-F5344CB8AC3E}">
        <p14:creationId xmlns:p14="http://schemas.microsoft.com/office/powerpoint/2010/main" val="2622181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Non-positional numeral systems</a:t>
            </a:r>
          </a:p>
        </p:txBody>
      </p:sp>
      <p:sp>
        <p:nvSpPr>
          <p:cNvPr id="3" name="Content Placeholder 2"/>
          <p:cNvSpPr>
            <a:spLocks noGrp="1"/>
          </p:cNvSpPr>
          <p:nvPr>
            <p:ph sz="half" idx="1"/>
          </p:nvPr>
        </p:nvSpPr>
        <p:spPr/>
        <p:txBody>
          <a:bodyPr/>
          <a:lstStyle/>
          <a:p>
            <a:r>
              <a:rPr lang="en-US" dirty="0"/>
              <a:t>Ancient Egyptians made symbol of number (one).</a:t>
            </a:r>
          </a:p>
          <a:p>
            <a:r>
              <a:rPr lang="en-US" dirty="0"/>
              <a:t>Then, they grouped by 10 and made a new symbol for each.</a:t>
            </a:r>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2315" y="2055813"/>
            <a:ext cx="4060507" cy="4200525"/>
          </a:xfrm>
          <a:solidFill>
            <a:schemeClr val="tx1"/>
          </a:solidFill>
        </p:spPr>
      </p:pic>
      <p:sp>
        <p:nvSpPr>
          <p:cNvPr id="5" name="Slide Number Placeholder 4"/>
          <p:cNvSpPr>
            <a:spLocks noGrp="1"/>
          </p:cNvSpPr>
          <p:nvPr>
            <p:ph type="sldNum" sz="quarter" idx="12"/>
          </p:nvPr>
        </p:nvSpPr>
        <p:spPr/>
        <p:txBody>
          <a:bodyPr/>
          <a:lstStyle/>
          <a:p>
            <a:fld id="{D57F1E4F-1CFF-5643-939E-02111984F565}" type="slidenum">
              <a:rPr lang="en-US" smtClean="0">
                <a:uFillTx/>
              </a:rPr>
              <a:t>13</a:t>
            </a:fld>
            <a:endParaRPr lang="en-US" dirty="0">
              <a:uFillTx/>
            </a:endParaRPr>
          </a:p>
        </p:txBody>
      </p:sp>
    </p:spTree>
    <p:extLst>
      <p:ext uri="{BB962C8B-B14F-4D97-AF65-F5344CB8AC3E}">
        <p14:creationId xmlns:p14="http://schemas.microsoft.com/office/powerpoint/2010/main" val="3428110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Egyptian numbers and symbols</a:t>
            </a:r>
          </a:p>
        </p:txBody>
      </p:sp>
      <p:sp>
        <p:nvSpPr>
          <p:cNvPr id="3" name="Content Placeholder 2"/>
          <p:cNvSpPr>
            <a:spLocks noGrp="1"/>
          </p:cNvSpPr>
          <p:nvPr>
            <p:ph sz="half" idx="1"/>
          </p:nvPr>
        </p:nvSpPr>
        <p:spPr/>
        <p:txBody>
          <a:bodyPr/>
          <a:lstStyle/>
          <a:p>
            <a:r>
              <a:rPr lang="en-US" dirty="0"/>
              <a:t>If you encounter these symbols, could you tell the value?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22315" y="2055813"/>
            <a:ext cx="4060507" cy="4200525"/>
          </a:xfrm>
          <a:solidFill>
            <a:schemeClr val="tx1"/>
          </a:solidFill>
        </p:spPr>
      </p:pic>
      <p:sp>
        <p:nvSpPr>
          <p:cNvPr id="5" name="Slide Number Placeholder 4"/>
          <p:cNvSpPr>
            <a:spLocks noGrp="1"/>
          </p:cNvSpPr>
          <p:nvPr>
            <p:ph type="sldNum" sz="quarter" idx="12"/>
          </p:nvPr>
        </p:nvSpPr>
        <p:spPr/>
        <p:txBody>
          <a:bodyPr/>
          <a:lstStyle/>
          <a:p>
            <a:fld id="{D57F1E4F-1CFF-5643-939E-02111984F565}" type="slidenum">
              <a:rPr lang="en-US" smtClean="0">
                <a:uFillTx/>
              </a:rPr>
              <a:t>14</a:t>
            </a:fld>
            <a:endParaRPr lang="en-US" dirty="0">
              <a:uFillTx/>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337" y="2955925"/>
            <a:ext cx="1528763" cy="177412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764" y="2955925"/>
            <a:ext cx="1930919" cy="2960742"/>
          </a:xfrm>
          <a:prstGeom prst="rect">
            <a:avLst/>
          </a:prstGeom>
        </p:spPr>
      </p:pic>
      <p:sp>
        <p:nvSpPr>
          <p:cNvPr id="8" name="TextBox 7"/>
          <p:cNvSpPr txBox="1"/>
          <p:nvPr/>
        </p:nvSpPr>
        <p:spPr>
          <a:xfrm>
            <a:off x="1907845" y="4752706"/>
            <a:ext cx="569387" cy="369332"/>
          </a:xfrm>
          <a:prstGeom prst="rect">
            <a:avLst/>
          </a:prstGeom>
        </p:spPr>
        <p:txBody>
          <a:bodyPr wrap="none" rtlCol="0">
            <a:spAutoFit/>
          </a:bodyPr>
          <a:lstStyle/>
          <a:p>
            <a:r>
              <a:rPr lang="en-US" dirty="0"/>
              <a:t>276</a:t>
            </a:r>
          </a:p>
        </p:txBody>
      </p:sp>
      <p:sp>
        <p:nvSpPr>
          <p:cNvPr id="9" name="TextBox 8"/>
          <p:cNvSpPr txBox="1"/>
          <p:nvPr/>
        </p:nvSpPr>
        <p:spPr>
          <a:xfrm>
            <a:off x="3898409" y="5916667"/>
            <a:ext cx="697627" cy="369332"/>
          </a:xfrm>
          <a:prstGeom prst="rect">
            <a:avLst/>
          </a:prstGeom>
        </p:spPr>
        <p:txBody>
          <a:bodyPr wrap="none" rtlCol="0">
            <a:spAutoFit/>
          </a:bodyPr>
          <a:lstStyle/>
          <a:p>
            <a:r>
              <a:rPr lang="en-US" dirty="0"/>
              <a:t>4622</a:t>
            </a:r>
          </a:p>
        </p:txBody>
      </p:sp>
    </p:spTree>
    <p:extLst>
      <p:ext uri="{BB962C8B-B14F-4D97-AF65-F5344CB8AC3E}">
        <p14:creationId xmlns:p14="http://schemas.microsoft.com/office/powerpoint/2010/main" val="261971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Roman numbers and symbols</a:t>
            </a:r>
          </a:p>
        </p:txBody>
      </p:sp>
      <p:sp>
        <p:nvSpPr>
          <p:cNvPr id="3" name="Content Placeholder 2"/>
          <p:cNvSpPr>
            <a:spLocks noGrp="1"/>
          </p:cNvSpPr>
          <p:nvPr>
            <p:ph sz="half" idx="1"/>
          </p:nvPr>
        </p:nvSpPr>
        <p:spPr>
          <a:xfrm>
            <a:off x="1103313" y="2060575"/>
            <a:ext cx="3316288" cy="4195763"/>
          </a:xfrm>
        </p:spPr>
        <p:txBody>
          <a:bodyPr/>
          <a:lstStyle/>
          <a:p>
            <a:r>
              <a:rPr lang="en-US" dirty="0"/>
              <a:t>Romans had their own version.</a:t>
            </a:r>
          </a:p>
          <a:p>
            <a:endParaRPr lang="en-US" dirty="0"/>
          </a:p>
          <a:p>
            <a:r>
              <a:rPr lang="en-US" dirty="0"/>
              <a:t>Notice they add 5, 50, 500.</a:t>
            </a:r>
          </a:p>
          <a:p>
            <a:endParaRPr lang="en-US" dirty="0"/>
          </a:p>
          <a:p>
            <a:r>
              <a:rPr lang="en-US" dirty="0"/>
              <a:t>Can you say why 5 and 10?</a:t>
            </a:r>
          </a:p>
          <a:p>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57443" y="2454068"/>
            <a:ext cx="5814833" cy="3019632"/>
          </a:xfrm>
          <a:solidFill>
            <a:schemeClr val="tx1"/>
          </a:solidFill>
        </p:spPr>
      </p:pic>
      <p:sp>
        <p:nvSpPr>
          <p:cNvPr id="5" name="Slide Number Placeholder 4"/>
          <p:cNvSpPr>
            <a:spLocks noGrp="1"/>
          </p:cNvSpPr>
          <p:nvPr>
            <p:ph type="sldNum" sz="quarter" idx="12"/>
          </p:nvPr>
        </p:nvSpPr>
        <p:spPr/>
        <p:txBody>
          <a:bodyPr/>
          <a:lstStyle/>
          <a:p>
            <a:fld id="{D57F1E4F-1CFF-5643-939E-02111984F565}" type="slidenum">
              <a:rPr lang="en-US" smtClean="0">
                <a:uFillTx/>
              </a:rPr>
              <a:t>15</a:t>
            </a:fld>
            <a:endParaRPr lang="en-US" dirty="0">
              <a:uFillTx/>
            </a:endParaRPr>
          </a:p>
        </p:txBody>
      </p:sp>
    </p:spTree>
    <p:extLst>
      <p:ext uri="{BB962C8B-B14F-4D97-AF65-F5344CB8AC3E}">
        <p14:creationId xmlns:p14="http://schemas.microsoft.com/office/powerpoint/2010/main" val="1441820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Roman numbers and symbols</a:t>
            </a:r>
          </a:p>
        </p:txBody>
      </p:sp>
      <p:sp>
        <p:nvSpPr>
          <p:cNvPr id="3" name="Content Placeholder 2"/>
          <p:cNvSpPr>
            <a:spLocks noGrp="1"/>
          </p:cNvSpPr>
          <p:nvPr>
            <p:ph sz="half" idx="1"/>
          </p:nvPr>
        </p:nvSpPr>
        <p:spPr>
          <a:xfrm>
            <a:off x="646111" y="2257321"/>
            <a:ext cx="3316288" cy="4195763"/>
          </a:xfrm>
        </p:spPr>
        <p:txBody>
          <a:bodyPr/>
          <a:lstStyle/>
          <a:p>
            <a:r>
              <a:rPr lang="en-US" dirty="0"/>
              <a:t>Romans also added one more “feature”.</a:t>
            </a:r>
          </a:p>
          <a:p>
            <a:endParaRPr lang="en-US" dirty="0"/>
          </a:p>
          <a:p>
            <a:r>
              <a:rPr lang="en-US" dirty="0"/>
              <a:t>The order matters. If a smaller symbol is IN FRONT of a bigger one, it is SUBTRACTED.</a:t>
            </a:r>
          </a:p>
          <a:p>
            <a:endParaRPr lang="en-US" dirty="0"/>
          </a:p>
          <a:p>
            <a:r>
              <a:rPr lang="en-US" dirty="0"/>
              <a:t>What do you think is the advantage of this approach?</a:t>
            </a:r>
          </a:p>
          <a:p>
            <a:r>
              <a:rPr lang="en-US" dirty="0"/>
              <a:t>What is disadvantage?</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258575" y="2257321"/>
            <a:ext cx="6513064" cy="3802270"/>
          </a:xfrm>
          <a:solidFill>
            <a:schemeClr val="tx1"/>
          </a:solidFill>
        </p:spPr>
      </p:pic>
      <p:sp>
        <p:nvSpPr>
          <p:cNvPr id="5" name="Slide Number Placeholder 4"/>
          <p:cNvSpPr>
            <a:spLocks noGrp="1"/>
          </p:cNvSpPr>
          <p:nvPr>
            <p:ph type="sldNum" sz="quarter" idx="12"/>
          </p:nvPr>
        </p:nvSpPr>
        <p:spPr/>
        <p:txBody>
          <a:bodyPr/>
          <a:lstStyle/>
          <a:p>
            <a:fld id="{D57F1E4F-1CFF-5643-939E-02111984F565}" type="slidenum">
              <a:rPr lang="en-US" smtClean="0">
                <a:uFillTx/>
              </a:rPr>
              <a:t>16</a:t>
            </a:fld>
            <a:endParaRPr lang="en-US" dirty="0">
              <a:uFillTx/>
            </a:endParaRPr>
          </a:p>
        </p:txBody>
      </p:sp>
    </p:spTree>
    <p:extLst>
      <p:ext uri="{BB962C8B-B14F-4D97-AF65-F5344CB8AC3E}">
        <p14:creationId xmlns:p14="http://schemas.microsoft.com/office/powerpoint/2010/main" val="193727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Roman numbers and symbols</a:t>
            </a:r>
          </a:p>
        </p:txBody>
      </p:sp>
      <p:sp>
        <p:nvSpPr>
          <p:cNvPr id="3" name="Content Placeholder 2"/>
          <p:cNvSpPr>
            <a:spLocks noGrp="1"/>
          </p:cNvSpPr>
          <p:nvPr>
            <p:ph sz="half" idx="1"/>
          </p:nvPr>
        </p:nvSpPr>
        <p:spPr/>
        <p:txBody>
          <a:bodyPr/>
          <a:lstStyle/>
          <a:p>
            <a:r>
              <a:rPr lang="en-US" dirty="0"/>
              <a:t>What is the value of the following:</a:t>
            </a:r>
          </a:p>
          <a:p>
            <a:endParaRPr lang="en-US" dirty="0"/>
          </a:p>
          <a:p>
            <a:r>
              <a:rPr lang="en-US" sz="2400" b="1" dirty="0"/>
              <a:t>V I </a:t>
            </a:r>
            <a:r>
              <a:rPr lang="en-US" sz="2400" b="1" dirty="0" err="1"/>
              <a:t>I</a:t>
            </a:r>
            <a:r>
              <a:rPr lang="en-US" sz="2400" b="1" dirty="0"/>
              <a:t> </a:t>
            </a:r>
            <a:r>
              <a:rPr lang="en-US" sz="2400" b="1" dirty="0" err="1"/>
              <a:t>I</a:t>
            </a:r>
            <a:endParaRPr lang="en-US" sz="2400" b="1" dirty="0"/>
          </a:p>
          <a:p>
            <a:endParaRPr lang="en-US" sz="2400" b="1" dirty="0"/>
          </a:p>
          <a:p>
            <a:r>
              <a:rPr lang="en-US" sz="2400" b="1" dirty="0"/>
              <a:t>I X</a:t>
            </a:r>
          </a:p>
          <a:p>
            <a:endParaRPr lang="en-US" sz="2400" b="1" dirty="0"/>
          </a:p>
          <a:p>
            <a:r>
              <a:rPr lang="en-US" sz="2400" b="1" dirty="0"/>
              <a:t>M C D X </a:t>
            </a:r>
            <a:r>
              <a:rPr lang="en-US" sz="2400" b="1" dirty="0" err="1"/>
              <a:t>X</a:t>
            </a:r>
            <a:r>
              <a:rPr lang="en-US" sz="2400" b="1" dirty="0"/>
              <a:t> I </a:t>
            </a:r>
            <a:r>
              <a:rPr lang="en-US" sz="2400" b="1" dirty="0" err="1"/>
              <a:t>I</a:t>
            </a:r>
            <a:endParaRPr lang="en-US" sz="2400" b="1" dirty="0"/>
          </a:p>
          <a:p>
            <a:endParaRPr lang="en-US" dirty="0"/>
          </a:p>
        </p:txBody>
      </p:sp>
      <p:sp>
        <p:nvSpPr>
          <p:cNvPr id="4" name="Content Placeholder 3"/>
          <p:cNvSpPr>
            <a:spLocks noGrp="1"/>
          </p:cNvSpPr>
          <p:nvPr>
            <p:ph sz="half" idx="2"/>
          </p:nvPr>
        </p:nvSpPr>
        <p:spPr/>
        <p:txBody>
          <a:bodyPr/>
          <a:lstStyle/>
          <a:p>
            <a:endParaRPr lang="en-US" dirty="0"/>
          </a:p>
          <a:p>
            <a:endParaRPr lang="en-US" dirty="0"/>
          </a:p>
          <a:p>
            <a:pPr marL="0" indent="0">
              <a:buNone/>
            </a:pPr>
            <a:r>
              <a:rPr lang="en-US" sz="2400" b="1" dirty="0"/>
              <a:t>= 8</a:t>
            </a:r>
          </a:p>
          <a:p>
            <a:endParaRPr lang="en-US" sz="2400" b="1" dirty="0"/>
          </a:p>
          <a:p>
            <a:pPr marL="0" indent="0">
              <a:buNone/>
            </a:pPr>
            <a:r>
              <a:rPr lang="en-US" sz="2400" b="1" dirty="0"/>
              <a:t>= 9</a:t>
            </a:r>
          </a:p>
          <a:p>
            <a:endParaRPr lang="en-US" sz="2400" b="1" dirty="0"/>
          </a:p>
          <a:p>
            <a:pPr marL="0" indent="0">
              <a:buNone/>
            </a:pPr>
            <a:r>
              <a:rPr lang="en-US" sz="2400" b="1" dirty="0"/>
              <a:t>= 1422</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17</a:t>
            </a:fld>
            <a:endParaRPr lang="en-US" dirty="0">
              <a:uFillTx/>
            </a:endParaRPr>
          </a:p>
        </p:txBody>
      </p:sp>
    </p:spTree>
    <p:extLst>
      <p:ext uri="{BB962C8B-B14F-4D97-AF65-F5344CB8AC3E}">
        <p14:creationId xmlns:p14="http://schemas.microsoft.com/office/powerpoint/2010/main" val="101339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 calcmode="lin" valueType="num">
                                      <p:cBhvr additive="base">
                                        <p:cTn id="19" dur="500" fill="hold"/>
                                        <p:tgtEl>
                                          <p:spTgt spid="4">
                                            <p:txEl>
                                              <p:pRg st="6" end="6"/>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Non-positional numeral systems</a:t>
            </a:r>
          </a:p>
        </p:txBody>
      </p:sp>
      <p:sp>
        <p:nvSpPr>
          <p:cNvPr id="3" name="Content Placeholder 2"/>
          <p:cNvSpPr>
            <a:spLocks noGrp="1"/>
          </p:cNvSpPr>
          <p:nvPr>
            <p:ph idx="1"/>
          </p:nvPr>
        </p:nvSpPr>
        <p:spPr/>
        <p:txBody>
          <a:bodyPr/>
          <a:lstStyle/>
          <a:p>
            <a:r>
              <a:rPr lang="en-US" dirty="0"/>
              <a:t>Egyptian and Roman numeral systems represent </a:t>
            </a:r>
            <a:r>
              <a:rPr lang="en-US" b="1" dirty="0">
                <a:solidFill>
                  <a:srgbClr val="FFC000"/>
                </a:solidFill>
              </a:rPr>
              <a:t>NON-POSITIONAL NUMERAL SYSTEMS</a:t>
            </a:r>
            <a:r>
              <a:rPr lang="en-US" dirty="0"/>
              <a:t>.</a:t>
            </a:r>
          </a:p>
          <a:p>
            <a:r>
              <a:rPr lang="en-US" dirty="0"/>
              <a:t>However, with Romans that distinction is not as clear as with Egyptians.</a:t>
            </a:r>
          </a:p>
          <a:p>
            <a:endParaRPr lang="en-US" dirty="0"/>
          </a:p>
          <a:p>
            <a:r>
              <a:rPr lang="en-US" dirty="0"/>
              <a:t>In </a:t>
            </a:r>
            <a:r>
              <a:rPr lang="en-US" b="1" u="sng" dirty="0">
                <a:solidFill>
                  <a:srgbClr val="FFC000"/>
                </a:solidFill>
              </a:rPr>
              <a:t>NON-POSITIONAL NUMERAL SYSTEM</a:t>
            </a:r>
            <a:r>
              <a:rPr lang="en-US" dirty="0"/>
              <a:t>, each </a:t>
            </a:r>
            <a:r>
              <a:rPr lang="en-US" b="1" dirty="0">
                <a:solidFill>
                  <a:srgbClr val="FFC000"/>
                </a:solidFill>
              </a:rPr>
              <a:t>symbol</a:t>
            </a:r>
            <a:r>
              <a:rPr lang="en-US" dirty="0"/>
              <a:t> represents the </a:t>
            </a:r>
            <a:r>
              <a:rPr lang="en-US" b="1" dirty="0">
                <a:solidFill>
                  <a:srgbClr val="FFC000"/>
                </a:solidFill>
              </a:rPr>
              <a:t>same value </a:t>
            </a:r>
            <a:r>
              <a:rPr lang="en-US" b="1" u="sng" dirty="0">
                <a:solidFill>
                  <a:srgbClr val="FFC000"/>
                </a:solidFill>
              </a:rPr>
              <a:t>regardless of its position</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18</a:t>
            </a:fld>
            <a:endParaRPr lang="en-US" dirty="0">
              <a:uFillTx/>
            </a:endParaRPr>
          </a:p>
        </p:txBody>
      </p:sp>
    </p:spTree>
    <p:extLst>
      <p:ext uri="{BB962C8B-B14F-4D97-AF65-F5344CB8AC3E}">
        <p14:creationId xmlns:p14="http://schemas.microsoft.com/office/powerpoint/2010/main" val="986432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Positional numeral system</a:t>
            </a:r>
          </a:p>
        </p:txBody>
      </p:sp>
      <p:sp>
        <p:nvSpPr>
          <p:cNvPr id="3" name="Content Placeholder 2"/>
          <p:cNvSpPr>
            <a:spLocks noGrp="1"/>
          </p:cNvSpPr>
          <p:nvPr>
            <p:ph idx="1"/>
          </p:nvPr>
        </p:nvSpPr>
        <p:spPr/>
        <p:txBody>
          <a:bodyPr/>
          <a:lstStyle/>
          <a:p>
            <a:r>
              <a:rPr lang="en-US" dirty="0"/>
              <a:t>The most common numeral system is </a:t>
            </a:r>
            <a:r>
              <a:rPr lang="en-US" b="1" dirty="0">
                <a:solidFill>
                  <a:srgbClr val="FFC000"/>
                </a:solidFill>
              </a:rPr>
              <a:t>Hindu-Arabic</a:t>
            </a:r>
            <a:r>
              <a:rPr lang="en-US" dirty="0"/>
              <a:t>, or </a:t>
            </a:r>
            <a:r>
              <a:rPr lang="en-US" b="1" dirty="0">
                <a:solidFill>
                  <a:srgbClr val="FFC000"/>
                </a:solidFill>
              </a:rPr>
              <a:t>Indo-Arabic</a:t>
            </a:r>
            <a:r>
              <a:rPr lang="en-US" dirty="0"/>
              <a:t>.</a:t>
            </a:r>
          </a:p>
          <a:p>
            <a:r>
              <a:rPr lang="en-US" dirty="0"/>
              <a:t>It is a </a:t>
            </a:r>
            <a:r>
              <a:rPr lang="en-US" b="1" dirty="0">
                <a:solidFill>
                  <a:srgbClr val="FFC000"/>
                </a:solidFill>
              </a:rPr>
              <a:t>positional</a:t>
            </a:r>
            <a:r>
              <a:rPr lang="en-US" dirty="0"/>
              <a:t> </a:t>
            </a:r>
            <a:r>
              <a:rPr lang="en-US" b="1" dirty="0">
                <a:solidFill>
                  <a:srgbClr val="00B0F0"/>
                </a:solidFill>
              </a:rPr>
              <a:t>decimal</a:t>
            </a:r>
            <a:r>
              <a:rPr lang="en-US" dirty="0"/>
              <a:t> </a:t>
            </a:r>
            <a:r>
              <a:rPr lang="en-US" b="1" dirty="0">
                <a:solidFill>
                  <a:srgbClr val="92D050"/>
                </a:solidFill>
              </a:rPr>
              <a:t>numeral system</a:t>
            </a:r>
            <a:r>
              <a:rPr lang="en-US" dirty="0"/>
              <a:t> and is the one we use today.</a:t>
            </a:r>
          </a:p>
          <a:p>
            <a:endParaRPr lang="en-US" dirty="0"/>
          </a:p>
          <a:p>
            <a:r>
              <a:rPr lang="en-US" dirty="0"/>
              <a:t>Invented between I and IV century by Indian mathematicians.</a:t>
            </a:r>
          </a:p>
          <a:p>
            <a:r>
              <a:rPr lang="en-US" dirty="0"/>
              <a:t>Adopted by Arab mathematicians in IX century.</a:t>
            </a:r>
          </a:p>
          <a:p>
            <a:r>
              <a:rPr lang="en-US" dirty="0"/>
              <a:t>Spread to medieval Europe in late middle ages.</a:t>
            </a:r>
          </a:p>
          <a:p>
            <a:endParaRPr lang="en-US" dirty="0"/>
          </a:p>
          <a:p>
            <a:r>
              <a:rPr lang="en-US" dirty="0"/>
              <a:t>The system was originally based on 9 symbols (glyphs), to be later extended to 10.</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19</a:t>
            </a:fld>
            <a:endParaRPr lang="en-US" dirty="0">
              <a:uFillTx/>
            </a:endParaRPr>
          </a:p>
        </p:txBody>
      </p:sp>
    </p:spTree>
    <p:extLst>
      <p:ext uri="{BB962C8B-B14F-4D97-AF65-F5344CB8AC3E}">
        <p14:creationId xmlns:p14="http://schemas.microsoft.com/office/powerpoint/2010/main" val="105524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160" y="807391"/>
            <a:ext cx="11496878" cy="1400530"/>
          </a:xfrm>
        </p:spPr>
        <p:txBody>
          <a:bodyPr/>
          <a:lstStyle/>
          <a:p>
            <a:r>
              <a:rPr lang="en-US" sz="2800" dirty="0"/>
              <a:t>Overview of this lesson:</a:t>
            </a:r>
            <a:br>
              <a:rPr lang="en-US" dirty="0"/>
            </a:br>
            <a:r>
              <a:rPr lang="en-US" dirty="0"/>
              <a:t>	Numeral systems</a:t>
            </a:r>
            <a:endParaRPr lang="en-US" sz="2800" dirty="0"/>
          </a:p>
        </p:txBody>
      </p:sp>
      <p:sp>
        <p:nvSpPr>
          <p:cNvPr id="3" name="Tijdelijke aanduiding voor inhoud 2"/>
          <p:cNvSpPr>
            <a:spLocks noGrp="1"/>
          </p:cNvSpPr>
          <p:nvPr>
            <p:ph idx="1"/>
          </p:nvPr>
        </p:nvSpPr>
        <p:spPr>
          <a:xfrm>
            <a:off x="785827" y="2726784"/>
            <a:ext cx="9985812" cy="2877604"/>
          </a:xfrm>
        </p:spPr>
        <p:txBody>
          <a:bodyPr>
            <a:normAutofit fontScale="85000" lnSpcReduction="20000"/>
          </a:bodyPr>
          <a:lstStyle/>
          <a:p>
            <a:r>
              <a:rPr lang="en-US" dirty="0"/>
              <a:t>Introduction to numeral systems, a story from the past,</a:t>
            </a:r>
          </a:p>
          <a:p>
            <a:r>
              <a:rPr lang="en-US" dirty="0"/>
              <a:t>Non-positional numeral systems,</a:t>
            </a:r>
          </a:p>
          <a:p>
            <a:r>
              <a:rPr lang="en-US" dirty="0"/>
              <a:t>Positional numeral systems,</a:t>
            </a:r>
          </a:p>
          <a:p>
            <a:pPr lvl="1"/>
            <a:r>
              <a:rPr lang="en-US" dirty="0"/>
              <a:t>Face and place value,</a:t>
            </a:r>
          </a:p>
          <a:p>
            <a:pPr lvl="1"/>
            <a:r>
              <a:rPr lang="en-US" b="1" dirty="0"/>
              <a:t>BASE,</a:t>
            </a:r>
          </a:p>
          <a:p>
            <a:r>
              <a:rPr lang="en-US" dirty="0"/>
              <a:t>Binary and hexadecimal systems</a:t>
            </a:r>
          </a:p>
          <a:p>
            <a:r>
              <a:rPr lang="en-US" dirty="0"/>
              <a:t>Number conversion</a:t>
            </a:r>
          </a:p>
          <a:p>
            <a:pPr lvl="1"/>
            <a:r>
              <a:rPr lang="en-US" dirty="0"/>
              <a:t>Conversion to decimal number</a:t>
            </a:r>
          </a:p>
          <a:p>
            <a:pPr lvl="1"/>
            <a:r>
              <a:rPr lang="en-US" dirty="0"/>
              <a:t>Conversion from decimal number</a:t>
            </a:r>
          </a:p>
          <a:p>
            <a:endParaRPr lang="en-US" dirty="0"/>
          </a:p>
          <a:p>
            <a:endParaRPr lang="en-US" dirty="0"/>
          </a:p>
        </p:txBody>
      </p:sp>
      <p:sp>
        <p:nvSpPr>
          <p:cNvPr id="4" name="Tijdelijke aanduiding voor dianummer 3"/>
          <p:cNvSpPr>
            <a:spLocks noGrp="1"/>
          </p:cNvSpPr>
          <p:nvPr>
            <p:ph type="sldNum" sz="quarter" idx="12"/>
          </p:nvPr>
        </p:nvSpPr>
        <p:spPr/>
        <p:txBody>
          <a:bodyPr/>
          <a:lstStyle/>
          <a:p>
            <a:fld id="{D57F1E4F-1CFF-5643-939E-02111984F565}" type="slidenum">
              <a:rPr lang="en-US" smtClean="0">
                <a:uFillTx/>
              </a:rPr>
              <a:t>2</a:t>
            </a:fld>
            <a:endParaRPr lang="en-US" dirty="0">
              <a:uFillTx/>
            </a:endParaRPr>
          </a:p>
        </p:txBody>
      </p:sp>
    </p:spTree>
    <p:extLst>
      <p:ext uri="{BB962C8B-B14F-4D97-AF65-F5344CB8AC3E}">
        <p14:creationId xmlns:p14="http://schemas.microsoft.com/office/powerpoint/2010/main" val="4003000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Positional numeral system</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2527300"/>
            <a:ext cx="4808646" cy="3263900"/>
          </a:xfrm>
        </p:spPr>
      </p:pic>
      <p:sp>
        <p:nvSpPr>
          <p:cNvPr id="4" name="Content Placeholder 3"/>
          <p:cNvSpPr>
            <a:spLocks noGrp="1"/>
          </p:cNvSpPr>
          <p:nvPr>
            <p:ph sz="half" idx="2"/>
          </p:nvPr>
        </p:nvSpPr>
        <p:spPr/>
        <p:txBody>
          <a:bodyPr/>
          <a:lstStyle/>
          <a:p>
            <a:r>
              <a:rPr lang="en-US" dirty="0"/>
              <a:t>We already mentioned that we (humans) like number 10, because we have 10 fingers.</a:t>
            </a:r>
          </a:p>
          <a:p>
            <a:endParaRPr lang="en-US" dirty="0"/>
          </a:p>
          <a:p>
            <a:r>
              <a:rPr lang="en-US" dirty="0"/>
              <a:t>The idea is that we keep counting until we reach some limit – </a:t>
            </a:r>
            <a:r>
              <a:rPr lang="en-US" b="1" u="sng" dirty="0">
                <a:solidFill>
                  <a:srgbClr val="FFC000"/>
                </a:solidFill>
              </a:rPr>
              <a:t>base</a:t>
            </a:r>
            <a:r>
              <a:rPr lang="en-US" dirty="0"/>
              <a:t>.</a:t>
            </a:r>
          </a:p>
          <a:p>
            <a:r>
              <a:rPr lang="en-US" dirty="0"/>
              <a:t>Then we start again, but change position.</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20</a:t>
            </a:fld>
            <a:endParaRPr lang="en-US" dirty="0">
              <a:uFillTx/>
            </a:endParaRPr>
          </a:p>
        </p:txBody>
      </p:sp>
    </p:spTree>
    <p:extLst>
      <p:ext uri="{BB962C8B-B14F-4D97-AF65-F5344CB8AC3E}">
        <p14:creationId xmlns:p14="http://schemas.microsoft.com/office/powerpoint/2010/main" val="1069836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Positional numeral system</a:t>
            </a:r>
          </a:p>
        </p:txBody>
      </p:sp>
      <p:sp>
        <p:nvSpPr>
          <p:cNvPr id="4" name="Content Placeholder 3"/>
          <p:cNvSpPr>
            <a:spLocks noGrp="1"/>
          </p:cNvSpPr>
          <p:nvPr>
            <p:ph sz="half" idx="2"/>
          </p:nvPr>
        </p:nvSpPr>
        <p:spPr/>
        <p:txBody>
          <a:bodyPr/>
          <a:lstStyle/>
          <a:p>
            <a:r>
              <a:rPr lang="en-US" dirty="0"/>
              <a:t>The idea is that we keep counting until we reach some limit – </a:t>
            </a:r>
            <a:r>
              <a:rPr lang="en-US" b="1" u="sng" dirty="0">
                <a:solidFill>
                  <a:srgbClr val="FFC000"/>
                </a:solidFill>
              </a:rPr>
              <a:t>base</a:t>
            </a:r>
            <a:r>
              <a:rPr lang="en-US" dirty="0"/>
              <a:t>.</a:t>
            </a:r>
          </a:p>
          <a:p>
            <a:r>
              <a:rPr lang="en-US" dirty="0"/>
              <a:t>Then we start again, but change position.</a:t>
            </a:r>
          </a:p>
          <a:p>
            <a:endParaRPr lang="en-US" dirty="0"/>
          </a:p>
          <a:p>
            <a:r>
              <a:rPr lang="en-US" dirty="0"/>
              <a:t>We call it positional system as the position of the symbol determines its value.</a:t>
            </a:r>
          </a:p>
          <a:p>
            <a:r>
              <a:rPr lang="en-US" dirty="0"/>
              <a:t>Note that the symbol is the same, but the value is not.</a:t>
            </a:r>
          </a:p>
          <a:p>
            <a:endParaRPr lang="en-US" dirty="0"/>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21</a:t>
            </a:fld>
            <a:endParaRPr lang="en-US" dirty="0">
              <a:uFillTx/>
            </a:endParaRPr>
          </a:p>
        </p:txBody>
      </p:sp>
      <p:sp>
        <p:nvSpPr>
          <p:cNvPr id="3" name="Content Placeholder 2"/>
          <p:cNvSpPr>
            <a:spLocks noGrp="1"/>
          </p:cNvSpPr>
          <p:nvPr>
            <p:ph sz="half" idx="1"/>
          </p:nvPr>
        </p:nvSpPr>
        <p:spPr/>
        <p:txBody>
          <a:bodyPr/>
          <a:lstStyle/>
          <a:p>
            <a:pPr marL="457200" lvl="1" indent="0">
              <a:buNone/>
            </a:pPr>
            <a:r>
              <a:rPr lang="en-US" dirty="0"/>
              <a:t>	</a:t>
            </a:r>
            <a:r>
              <a:rPr lang="en-US" b="1" dirty="0">
                <a:solidFill>
                  <a:srgbClr val="FFC000"/>
                </a:solidFill>
              </a:rPr>
              <a:t>1</a:t>
            </a:r>
          </a:p>
          <a:p>
            <a:pPr marL="457200" lvl="1" indent="0">
              <a:buNone/>
            </a:pPr>
            <a:r>
              <a:rPr lang="en-US" dirty="0"/>
              <a:t>	2</a:t>
            </a:r>
          </a:p>
          <a:p>
            <a:pPr marL="457200" lvl="1" indent="0">
              <a:buNone/>
            </a:pPr>
            <a:r>
              <a:rPr lang="en-US" dirty="0"/>
              <a:t>	3</a:t>
            </a:r>
          </a:p>
          <a:p>
            <a:pPr marL="457200" lvl="1" indent="0">
              <a:buNone/>
            </a:pPr>
            <a:r>
              <a:rPr lang="en-US" dirty="0"/>
              <a:t>	4</a:t>
            </a:r>
          </a:p>
          <a:p>
            <a:pPr marL="457200" lvl="1" indent="0">
              <a:buNone/>
            </a:pPr>
            <a:r>
              <a:rPr lang="en-US" dirty="0"/>
              <a:t>	5</a:t>
            </a:r>
          </a:p>
          <a:p>
            <a:pPr marL="457200" lvl="1" indent="0">
              <a:buNone/>
            </a:pPr>
            <a:r>
              <a:rPr lang="en-US" dirty="0"/>
              <a:t>	6</a:t>
            </a:r>
          </a:p>
          <a:p>
            <a:pPr marL="457200" lvl="1" indent="0">
              <a:buNone/>
            </a:pPr>
            <a:r>
              <a:rPr lang="en-US" dirty="0"/>
              <a:t>	7</a:t>
            </a:r>
          </a:p>
          <a:p>
            <a:pPr marL="457200" lvl="1" indent="0">
              <a:buNone/>
            </a:pPr>
            <a:r>
              <a:rPr lang="en-US" dirty="0"/>
              <a:t>	8</a:t>
            </a:r>
          </a:p>
          <a:p>
            <a:pPr marL="457200" lvl="1" indent="0">
              <a:buNone/>
            </a:pPr>
            <a:r>
              <a:rPr lang="en-US" dirty="0"/>
              <a:t>	9</a:t>
            </a:r>
          </a:p>
          <a:p>
            <a:pPr marL="0" indent="0">
              <a:buNone/>
            </a:pPr>
            <a:r>
              <a:rPr lang="en-US" dirty="0"/>
              <a:t>	</a:t>
            </a:r>
            <a:r>
              <a:rPr lang="en-US" sz="2400" b="1" dirty="0">
                <a:solidFill>
                  <a:srgbClr val="FFC000"/>
                </a:solidFill>
              </a:rPr>
              <a:t>1   </a:t>
            </a:r>
            <a:r>
              <a:rPr lang="en-US" sz="2400" dirty="0"/>
              <a:t>_</a:t>
            </a:r>
          </a:p>
        </p:txBody>
      </p:sp>
      <p:cxnSp>
        <p:nvCxnSpPr>
          <p:cNvPr id="8" name="Straight Arrow Connector 7"/>
          <p:cNvCxnSpPr/>
          <p:nvPr/>
        </p:nvCxnSpPr>
        <p:spPr>
          <a:xfrm flipH="1" flipV="1">
            <a:off x="2565400" y="2235200"/>
            <a:ext cx="2934251" cy="2527300"/>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286000" y="4927600"/>
            <a:ext cx="3111500" cy="685800"/>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0978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Invention of zero</a:t>
            </a:r>
          </a:p>
        </p:txBody>
      </p:sp>
      <p:sp>
        <p:nvSpPr>
          <p:cNvPr id="3" name="Content Placeholder 2"/>
          <p:cNvSpPr>
            <a:spLocks noGrp="1"/>
          </p:cNvSpPr>
          <p:nvPr>
            <p:ph idx="1"/>
          </p:nvPr>
        </p:nvSpPr>
        <p:spPr>
          <a:xfrm>
            <a:off x="1103313" y="2052918"/>
            <a:ext cx="6630988" cy="4195481"/>
          </a:xfrm>
        </p:spPr>
        <p:txBody>
          <a:bodyPr/>
          <a:lstStyle/>
          <a:p>
            <a:r>
              <a:rPr lang="en-US" dirty="0"/>
              <a:t>This created a need for a new symbol: 0 (zero).</a:t>
            </a:r>
          </a:p>
          <a:p>
            <a:r>
              <a:rPr lang="en-US" dirty="0"/>
              <a:t>ZERO has twofold importance:</a:t>
            </a:r>
          </a:p>
          <a:p>
            <a:pPr marL="800100" lvl="1" indent="-342900">
              <a:buFont typeface="+mj-lt"/>
              <a:buAutoNum type="arabicPeriod"/>
            </a:pPr>
            <a:r>
              <a:rPr lang="en-US" dirty="0"/>
              <a:t>It shows that there is </a:t>
            </a:r>
            <a:r>
              <a:rPr lang="en-US" b="1" dirty="0">
                <a:solidFill>
                  <a:srgbClr val="FFC000"/>
                </a:solidFill>
              </a:rPr>
              <a:t>no amount </a:t>
            </a:r>
            <a:r>
              <a:rPr lang="en-US" dirty="0"/>
              <a:t>(e.g. There were four apples in the basket and we ate four. How many are left?		4 – 4 = 0 )</a:t>
            </a:r>
          </a:p>
          <a:p>
            <a:pPr marL="800100" lvl="1" indent="-342900">
              <a:buFont typeface="+mj-lt"/>
              <a:buAutoNum type="arabicPeriod"/>
            </a:pPr>
            <a:endParaRPr lang="en-US" dirty="0"/>
          </a:p>
          <a:p>
            <a:pPr marL="800100" lvl="1" indent="-342900">
              <a:buFont typeface="+mj-lt"/>
              <a:buAutoNum type="arabicPeriod"/>
            </a:pPr>
            <a:endParaRPr lang="en-US" dirty="0"/>
          </a:p>
          <a:p>
            <a:pPr marL="800100" lvl="1" indent="-342900">
              <a:buFont typeface="+mj-lt"/>
              <a:buAutoNum type="arabicPeriod"/>
            </a:pPr>
            <a:r>
              <a:rPr lang="en-US" dirty="0"/>
              <a:t>It is a </a:t>
            </a:r>
            <a:r>
              <a:rPr lang="en-US" b="1" dirty="0">
                <a:solidFill>
                  <a:srgbClr val="FFC000"/>
                </a:solidFill>
              </a:rPr>
              <a:t>placeholder</a:t>
            </a:r>
            <a:r>
              <a:rPr lang="en-US" dirty="0">
                <a:solidFill>
                  <a:srgbClr val="FFC000"/>
                </a:solidFill>
              </a:rPr>
              <a:t> </a:t>
            </a:r>
            <a:r>
              <a:rPr lang="en-US" dirty="0"/>
              <a:t>(e.g. if we write 1 2, what is that?</a:t>
            </a:r>
          </a:p>
          <a:p>
            <a:pPr marL="457200" lvl="1" indent="0">
              <a:buNone/>
            </a:pPr>
            <a:r>
              <a:rPr lang="en-US" dirty="0"/>
              <a:t>	Is that 1 and 2, or 12 or one hundred and two)</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22</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3543" y="2434202"/>
            <a:ext cx="2338997" cy="1928247"/>
          </a:xfrm>
          <a:prstGeom prst="rect">
            <a:avLst/>
          </a:prstGeom>
        </p:spPr>
      </p:pic>
      <p:sp>
        <p:nvSpPr>
          <p:cNvPr id="6" name="TextBox 5"/>
          <p:cNvSpPr txBox="1"/>
          <p:nvPr/>
        </p:nvSpPr>
        <p:spPr>
          <a:xfrm>
            <a:off x="8013543" y="4429052"/>
            <a:ext cx="2489200" cy="2062103"/>
          </a:xfrm>
          <a:prstGeom prst="rect">
            <a:avLst/>
          </a:prstGeom>
        </p:spPr>
        <p:txBody>
          <a:bodyPr wrap="square" rtlCol="0">
            <a:spAutoFit/>
          </a:bodyPr>
          <a:lstStyle/>
          <a:p>
            <a:r>
              <a:rPr lang="en-US" sz="4000" dirty="0">
                <a:latin typeface="Impact" panose="020B0806030902050204" pitchFamily="34" charset="0"/>
              </a:rPr>
              <a:t>1   2</a:t>
            </a:r>
          </a:p>
          <a:p>
            <a:endParaRPr lang="en-US" sz="4000" dirty="0">
              <a:latin typeface="Impact" panose="020B0806030902050204" pitchFamily="34" charset="0"/>
            </a:endParaRPr>
          </a:p>
          <a:p>
            <a:r>
              <a:rPr lang="en-US" sz="4000" dirty="0">
                <a:latin typeface="Impact" panose="020B0806030902050204" pitchFamily="34" charset="0"/>
              </a:rPr>
              <a:t>1</a:t>
            </a:r>
            <a:r>
              <a:rPr lang="en-US" sz="4800" b="1" dirty="0">
                <a:solidFill>
                  <a:srgbClr val="FFC000"/>
                </a:solidFill>
                <a:latin typeface="Impact" panose="020B0806030902050204" pitchFamily="34" charset="0"/>
              </a:rPr>
              <a:t>0</a:t>
            </a:r>
            <a:r>
              <a:rPr lang="en-US" sz="4000" dirty="0">
                <a:latin typeface="Impact" panose="020B0806030902050204" pitchFamily="34" charset="0"/>
              </a:rPr>
              <a:t>2</a:t>
            </a:r>
          </a:p>
        </p:txBody>
      </p:sp>
    </p:spTree>
    <p:extLst>
      <p:ext uri="{BB962C8B-B14F-4D97-AF65-F5344CB8AC3E}">
        <p14:creationId xmlns:p14="http://schemas.microsoft.com/office/powerpoint/2010/main" val="380517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and place value</a:t>
            </a:r>
          </a:p>
        </p:txBody>
      </p:sp>
      <p:sp>
        <p:nvSpPr>
          <p:cNvPr id="3" name="Content Placeholder 2"/>
          <p:cNvSpPr>
            <a:spLocks noGrp="1"/>
          </p:cNvSpPr>
          <p:nvPr>
            <p:ph idx="1"/>
          </p:nvPr>
        </p:nvSpPr>
        <p:spPr/>
        <p:txBody>
          <a:bodyPr/>
          <a:lstStyle/>
          <a:p>
            <a:r>
              <a:rPr lang="en-US" dirty="0"/>
              <a:t>Let’s take one symbol. E.g. 4.</a:t>
            </a:r>
          </a:p>
          <a:p>
            <a:r>
              <a:rPr lang="en-US" dirty="0"/>
              <a:t>If we write it down as:		its value is … </a:t>
            </a:r>
            <a:r>
              <a:rPr lang="en-US" b="1" u="sng" dirty="0"/>
              <a:t>four</a:t>
            </a:r>
            <a:r>
              <a:rPr lang="en-US" dirty="0"/>
              <a:t>. </a:t>
            </a:r>
            <a:r>
              <a:rPr lang="en-US" dirty="0">
                <a:sym typeface="Wingdings" panose="05000000000000000000" pitchFamily="2" charset="2"/>
              </a:rPr>
              <a:t></a:t>
            </a:r>
          </a:p>
          <a:p>
            <a:r>
              <a:rPr lang="en-US" dirty="0">
                <a:sym typeface="Wingdings" panose="05000000000000000000" pitchFamily="2" charset="2"/>
              </a:rPr>
              <a:t>This is called: </a:t>
            </a:r>
            <a:r>
              <a:rPr lang="en-US" b="1" dirty="0">
                <a:solidFill>
                  <a:srgbClr val="FFC000"/>
                </a:solidFill>
                <a:sym typeface="Wingdings" panose="05000000000000000000" pitchFamily="2" charset="2"/>
              </a:rPr>
              <a:t>face value</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If we write the same symbol as part of a larger number, e.g. 1 2 4 9, its value is determined by its place.</a:t>
            </a:r>
          </a:p>
          <a:p>
            <a:r>
              <a:rPr lang="en-US" dirty="0">
                <a:sym typeface="Wingdings" panose="05000000000000000000" pitchFamily="2" charset="2"/>
              </a:rPr>
              <a:t>In number:					our symbol has value … </a:t>
            </a:r>
            <a:r>
              <a:rPr lang="en-US" b="1" u="sng" dirty="0">
                <a:sym typeface="Wingdings" panose="05000000000000000000" pitchFamily="2" charset="2"/>
              </a:rPr>
              <a:t>forty</a:t>
            </a:r>
            <a:r>
              <a:rPr lang="en-US" dirty="0">
                <a:sym typeface="Wingdings" panose="05000000000000000000" pitchFamily="2" charset="2"/>
              </a:rPr>
              <a:t>.</a:t>
            </a:r>
          </a:p>
          <a:p>
            <a:r>
              <a:rPr lang="en-US" dirty="0">
                <a:sym typeface="Wingdings" panose="05000000000000000000" pitchFamily="2" charset="2"/>
              </a:rPr>
              <a:t>This is called: </a:t>
            </a:r>
            <a:r>
              <a:rPr lang="en-US" b="1" dirty="0">
                <a:solidFill>
                  <a:srgbClr val="FFC000"/>
                </a:solidFill>
                <a:sym typeface="Wingdings" panose="05000000000000000000" pitchFamily="2" charset="2"/>
              </a:rPr>
              <a:t>place value</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23</a:t>
            </a:fld>
            <a:endParaRPr lang="en-US" dirty="0">
              <a:uFillTx/>
            </a:endParaRPr>
          </a:p>
        </p:txBody>
      </p:sp>
      <p:sp>
        <p:nvSpPr>
          <p:cNvPr id="5" name="TextBox 4"/>
          <p:cNvSpPr txBox="1"/>
          <p:nvPr/>
        </p:nvSpPr>
        <p:spPr>
          <a:xfrm>
            <a:off x="4254343" y="2270052"/>
            <a:ext cx="584357" cy="830997"/>
          </a:xfrm>
          <a:prstGeom prst="rect">
            <a:avLst/>
          </a:prstGeom>
        </p:spPr>
        <p:txBody>
          <a:bodyPr wrap="square" rtlCol="0">
            <a:spAutoFit/>
          </a:bodyPr>
          <a:lstStyle/>
          <a:p>
            <a:r>
              <a:rPr lang="en-US" sz="4800" b="1" dirty="0">
                <a:solidFill>
                  <a:srgbClr val="FFC000"/>
                </a:solidFill>
                <a:latin typeface="Impact" panose="020B0806030902050204" pitchFamily="34" charset="0"/>
              </a:rPr>
              <a:t>4</a:t>
            </a:r>
            <a:endParaRPr lang="en-US" sz="4000" dirty="0">
              <a:latin typeface="Impact" panose="020B0806030902050204" pitchFamily="34" charset="0"/>
            </a:endParaRPr>
          </a:p>
        </p:txBody>
      </p:sp>
      <p:sp>
        <p:nvSpPr>
          <p:cNvPr id="6" name="TextBox 5"/>
          <p:cNvSpPr txBox="1"/>
          <p:nvPr/>
        </p:nvSpPr>
        <p:spPr>
          <a:xfrm>
            <a:off x="3107190" y="4259225"/>
            <a:ext cx="2036310" cy="830997"/>
          </a:xfrm>
          <a:prstGeom prst="rect">
            <a:avLst/>
          </a:prstGeom>
        </p:spPr>
        <p:txBody>
          <a:bodyPr wrap="square" rtlCol="0">
            <a:spAutoFit/>
          </a:bodyPr>
          <a:lstStyle/>
          <a:p>
            <a:r>
              <a:rPr lang="en-US" sz="4000" dirty="0">
                <a:latin typeface="Impact" panose="020B0806030902050204" pitchFamily="34" charset="0"/>
              </a:rPr>
              <a:t>1 2</a:t>
            </a:r>
            <a:r>
              <a:rPr lang="en-US" sz="4800" b="1" dirty="0">
                <a:solidFill>
                  <a:srgbClr val="FFC000"/>
                </a:solidFill>
                <a:latin typeface="Impact" panose="020B0806030902050204" pitchFamily="34" charset="0"/>
              </a:rPr>
              <a:t> 4</a:t>
            </a:r>
            <a:r>
              <a:rPr lang="en-US" sz="4000" dirty="0">
                <a:latin typeface="Impact" panose="020B0806030902050204" pitchFamily="34" charset="0"/>
              </a:rPr>
              <a:t> 9</a:t>
            </a:r>
          </a:p>
        </p:txBody>
      </p:sp>
    </p:spTree>
    <p:extLst>
      <p:ext uri="{BB962C8B-B14F-4D97-AF65-F5344CB8AC3E}">
        <p14:creationId xmlns:p14="http://schemas.microsoft.com/office/powerpoint/2010/main" val="2964282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place value and base</a:t>
            </a:r>
          </a:p>
        </p:txBody>
      </p:sp>
      <p:sp>
        <p:nvSpPr>
          <p:cNvPr id="3" name="Content Placeholder 2"/>
          <p:cNvSpPr>
            <a:spLocks noGrp="1"/>
          </p:cNvSpPr>
          <p:nvPr>
            <p:ph idx="1"/>
          </p:nvPr>
        </p:nvSpPr>
        <p:spPr/>
        <p:txBody>
          <a:bodyPr/>
          <a:lstStyle/>
          <a:p>
            <a:r>
              <a:rPr lang="en-US" dirty="0"/>
              <a:t>Lets take a look at the number 1249 again.</a:t>
            </a:r>
          </a:p>
          <a:p>
            <a:r>
              <a:rPr lang="en-US" dirty="0"/>
              <a:t>Its value is determined by the value of its symbols in relation to their place.</a:t>
            </a:r>
          </a:p>
          <a:p>
            <a:endParaRPr lang="en-US" dirty="0"/>
          </a:p>
          <a:p>
            <a:r>
              <a:rPr lang="en-US" dirty="0"/>
              <a:t>1 – one thousand:		1 * 1000	=	1 * 10</a:t>
            </a:r>
            <a:r>
              <a:rPr lang="en-US" baseline="30000" dirty="0"/>
              <a:t>3</a:t>
            </a:r>
          </a:p>
          <a:p>
            <a:r>
              <a:rPr lang="en-US" dirty="0"/>
              <a:t>2 – two hundred:		2 *  100		=	2 * 10</a:t>
            </a:r>
            <a:r>
              <a:rPr lang="en-US" baseline="30000" dirty="0"/>
              <a:t>2</a:t>
            </a:r>
            <a:endParaRPr lang="en-US" dirty="0"/>
          </a:p>
          <a:p>
            <a:r>
              <a:rPr lang="en-US" dirty="0"/>
              <a:t>4 – forty:					4 *    10		=	4 * 10</a:t>
            </a:r>
            <a:r>
              <a:rPr lang="en-US" baseline="30000" dirty="0"/>
              <a:t>1</a:t>
            </a:r>
            <a:endParaRPr lang="en-US" dirty="0"/>
          </a:p>
          <a:p>
            <a:r>
              <a:rPr lang="en-US" dirty="0"/>
              <a:t>9 – nine:					9 *      1		=	9 * 10</a:t>
            </a:r>
            <a:r>
              <a:rPr lang="en-US" baseline="30000" dirty="0"/>
              <a:t>0</a:t>
            </a:r>
            <a:r>
              <a:rPr lang="en-US" dirty="0"/>
              <a:t> 	= 9 * 1</a:t>
            </a:r>
          </a:p>
          <a:p>
            <a:pPr marL="0" indent="0">
              <a:buNone/>
            </a:pPr>
            <a:r>
              <a:rPr lang="en-US" dirty="0"/>
              <a:t>											_______</a:t>
            </a:r>
          </a:p>
          <a:p>
            <a:pPr marL="0" indent="0">
              <a:buNone/>
            </a:pPr>
            <a:r>
              <a:rPr lang="en-US" dirty="0"/>
              <a:t>			1*1000 + 2*100 + 4*10 + 9*1 = 1249</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24</a:t>
            </a:fld>
            <a:endParaRPr lang="en-US" dirty="0">
              <a:uFillTx/>
            </a:endParaRPr>
          </a:p>
        </p:txBody>
      </p:sp>
    </p:spTree>
    <p:extLst>
      <p:ext uri="{BB962C8B-B14F-4D97-AF65-F5344CB8AC3E}">
        <p14:creationId xmlns:p14="http://schemas.microsoft.com/office/powerpoint/2010/main" val="1814021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place value and base</a:t>
            </a:r>
          </a:p>
        </p:txBody>
      </p:sp>
      <p:sp>
        <p:nvSpPr>
          <p:cNvPr id="3" name="Content Placeholder 2"/>
          <p:cNvSpPr>
            <a:spLocks noGrp="1"/>
          </p:cNvSpPr>
          <p:nvPr>
            <p:ph idx="1"/>
          </p:nvPr>
        </p:nvSpPr>
        <p:spPr/>
        <p:txBody>
          <a:bodyPr/>
          <a:lstStyle/>
          <a:p>
            <a:r>
              <a:rPr lang="en-US" dirty="0"/>
              <a:t>1 – one thousand:		1 * 1000	=	1 * 10</a:t>
            </a:r>
            <a:r>
              <a:rPr lang="en-US" baseline="30000" dirty="0"/>
              <a:t>3</a:t>
            </a:r>
          </a:p>
          <a:p>
            <a:r>
              <a:rPr lang="en-US" dirty="0"/>
              <a:t>2 – two hundred:		2 *  100		=	2 * 10</a:t>
            </a:r>
            <a:r>
              <a:rPr lang="en-US" baseline="30000" dirty="0"/>
              <a:t>2</a:t>
            </a:r>
            <a:endParaRPr lang="en-US" dirty="0"/>
          </a:p>
          <a:p>
            <a:r>
              <a:rPr lang="en-US" dirty="0"/>
              <a:t>4 – forty:					4 *    10		=	4 * 10</a:t>
            </a:r>
            <a:r>
              <a:rPr lang="en-US" baseline="30000" dirty="0"/>
              <a:t>1</a:t>
            </a:r>
            <a:endParaRPr lang="en-US" dirty="0"/>
          </a:p>
          <a:p>
            <a:r>
              <a:rPr lang="en-US" dirty="0"/>
              <a:t>9 – nine:					9 *      1		=	9 * 10</a:t>
            </a:r>
            <a:r>
              <a:rPr lang="en-US" baseline="30000" dirty="0"/>
              <a:t>0</a:t>
            </a:r>
            <a:r>
              <a:rPr lang="en-US" dirty="0"/>
              <a:t> 	= 9 * 1</a:t>
            </a:r>
          </a:p>
          <a:p>
            <a:pPr marL="0" indent="0">
              <a:buNone/>
            </a:pPr>
            <a:r>
              <a:rPr lang="en-US" dirty="0"/>
              <a:t>											_______</a:t>
            </a:r>
          </a:p>
          <a:p>
            <a:pPr marL="0" indent="0">
              <a:buNone/>
            </a:pPr>
            <a:r>
              <a:rPr lang="en-US" dirty="0"/>
              <a:t>			1*1000 + 2*100 + 4*10 + 9*1 = 1249</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25</a:t>
            </a:fld>
            <a:endParaRPr lang="en-US" dirty="0">
              <a:uFillTx/>
            </a:endParaRPr>
          </a:p>
        </p:txBody>
      </p:sp>
      <p:sp>
        <p:nvSpPr>
          <p:cNvPr id="5" name="TextBox 4"/>
          <p:cNvSpPr txBox="1"/>
          <p:nvPr/>
        </p:nvSpPr>
        <p:spPr>
          <a:xfrm>
            <a:off x="1446211" y="5257800"/>
            <a:ext cx="2846389" cy="369332"/>
          </a:xfrm>
          <a:prstGeom prst="rect">
            <a:avLst/>
          </a:prstGeom>
        </p:spPr>
        <p:txBody>
          <a:bodyPr wrap="square" rtlCol="0">
            <a:spAutoFit/>
          </a:bodyPr>
          <a:lstStyle/>
          <a:p>
            <a:r>
              <a:rPr lang="en-US" b="1" dirty="0">
                <a:solidFill>
                  <a:srgbClr val="92D050"/>
                </a:solidFill>
              </a:rPr>
              <a:t>PLACE VALUE</a:t>
            </a:r>
          </a:p>
        </p:txBody>
      </p:sp>
      <p:sp>
        <p:nvSpPr>
          <p:cNvPr id="6" name="TextBox 5"/>
          <p:cNvSpPr txBox="1"/>
          <p:nvPr/>
        </p:nvSpPr>
        <p:spPr>
          <a:xfrm>
            <a:off x="3925277" y="5885933"/>
            <a:ext cx="2846389" cy="369332"/>
          </a:xfrm>
          <a:prstGeom prst="rect">
            <a:avLst/>
          </a:prstGeom>
        </p:spPr>
        <p:txBody>
          <a:bodyPr wrap="square" rtlCol="0">
            <a:spAutoFit/>
          </a:bodyPr>
          <a:lstStyle/>
          <a:p>
            <a:r>
              <a:rPr lang="en-US" b="1" dirty="0">
                <a:solidFill>
                  <a:srgbClr val="00B0F0"/>
                </a:solidFill>
              </a:rPr>
              <a:t>FACE VALUE</a:t>
            </a:r>
          </a:p>
        </p:txBody>
      </p:sp>
      <p:sp>
        <p:nvSpPr>
          <p:cNvPr id="7" name="TextBox 6"/>
          <p:cNvSpPr txBox="1"/>
          <p:nvPr/>
        </p:nvSpPr>
        <p:spPr>
          <a:xfrm>
            <a:off x="6945311" y="5257800"/>
            <a:ext cx="2846389" cy="369332"/>
          </a:xfrm>
          <a:prstGeom prst="rect">
            <a:avLst/>
          </a:prstGeom>
        </p:spPr>
        <p:txBody>
          <a:bodyPr wrap="square" rtlCol="0">
            <a:spAutoFit/>
          </a:bodyPr>
          <a:lstStyle/>
          <a:p>
            <a:r>
              <a:rPr lang="en-US" b="1" dirty="0">
                <a:solidFill>
                  <a:srgbClr val="FFC000"/>
                </a:solidFill>
              </a:rPr>
              <a:t>BASE</a:t>
            </a:r>
          </a:p>
        </p:txBody>
      </p:sp>
      <p:sp>
        <p:nvSpPr>
          <p:cNvPr id="8" name="Oval 7"/>
          <p:cNvSpPr/>
          <p:nvPr/>
        </p:nvSpPr>
        <p:spPr>
          <a:xfrm>
            <a:off x="4676653" y="1827848"/>
            <a:ext cx="949447" cy="2248852"/>
          </a:xfrm>
          <a:prstGeom prst="ellipse">
            <a:avLst/>
          </a:prstGeom>
          <a:noFill/>
          <a:ln w="76200">
            <a:solidFill>
              <a:srgbClr val="FFC00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9" name="Oval 8"/>
          <p:cNvSpPr/>
          <p:nvPr/>
        </p:nvSpPr>
        <p:spPr>
          <a:xfrm>
            <a:off x="6413806" y="1827848"/>
            <a:ext cx="949447" cy="2248852"/>
          </a:xfrm>
          <a:prstGeom prst="ellipse">
            <a:avLst/>
          </a:prstGeom>
          <a:noFill/>
          <a:ln w="76200">
            <a:solidFill>
              <a:srgbClr val="FFC00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0" name="Rectangle 9"/>
          <p:cNvSpPr/>
          <p:nvPr/>
        </p:nvSpPr>
        <p:spPr>
          <a:xfrm>
            <a:off x="1917700" y="1853248"/>
            <a:ext cx="1866900" cy="2159952"/>
          </a:xfrm>
          <a:prstGeom prst="rect">
            <a:avLst/>
          </a:prstGeom>
          <a:noFill/>
          <a:ln w="76200">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Rounded Rectangle 10"/>
          <p:cNvSpPr/>
          <p:nvPr/>
        </p:nvSpPr>
        <p:spPr>
          <a:xfrm>
            <a:off x="4216400" y="1853248"/>
            <a:ext cx="574553" cy="2159952"/>
          </a:xfrm>
          <a:prstGeom prst="roundRect">
            <a:avLst/>
          </a:prstGeom>
          <a:noFill/>
          <a:ln w="76200">
            <a:solidFill>
              <a:srgbClr val="00B0F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6945311" y="4178300"/>
            <a:ext cx="268289" cy="879830"/>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5524501" y="3886200"/>
            <a:ext cx="1420810" cy="1171930"/>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4521201" y="4076700"/>
            <a:ext cx="155452" cy="1651000"/>
          </a:xfrm>
          <a:prstGeom prst="straightConnector1">
            <a:avLst/>
          </a:prstGeom>
          <a:ln w="76200">
            <a:solidFill>
              <a:srgbClr val="00B0F0"/>
            </a:solidFill>
            <a:tailEnd type="triangle"/>
          </a:ln>
        </p:spPr>
        <p:style>
          <a:lnRef idx="1">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2336800" y="4171434"/>
            <a:ext cx="431801" cy="1086366"/>
          </a:xfrm>
          <a:prstGeom prst="straightConnector1">
            <a:avLst/>
          </a:prstGeom>
          <a:ln w="76200">
            <a:solidFill>
              <a:srgbClr val="92D050"/>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1399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to decimal</a:t>
            </a:r>
          </a:p>
        </p:txBody>
      </p:sp>
      <p:sp>
        <p:nvSpPr>
          <p:cNvPr id="3" name="Content Placeholder 2"/>
          <p:cNvSpPr>
            <a:spLocks noGrp="1"/>
          </p:cNvSpPr>
          <p:nvPr>
            <p:ph idx="1"/>
          </p:nvPr>
        </p:nvSpPr>
        <p:spPr/>
        <p:txBody>
          <a:bodyPr/>
          <a:lstStyle/>
          <a:p>
            <a:r>
              <a:rPr lang="en-US" dirty="0"/>
              <a:t>Knowing this, we can make a table to convert any number to base 10 number.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26</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62" y="2813050"/>
            <a:ext cx="5688927" cy="3003550"/>
          </a:xfrm>
          <a:prstGeom prst="rect">
            <a:avLst/>
          </a:prstGeom>
        </p:spPr>
      </p:pic>
    </p:spTree>
    <p:extLst>
      <p:ext uri="{BB962C8B-B14F-4D97-AF65-F5344CB8AC3E}">
        <p14:creationId xmlns:p14="http://schemas.microsoft.com/office/powerpoint/2010/main" val="300343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to decimal</a:t>
            </a:r>
          </a:p>
        </p:txBody>
      </p:sp>
      <p:sp>
        <p:nvSpPr>
          <p:cNvPr id="3" name="Content Placeholder 2"/>
          <p:cNvSpPr>
            <a:spLocks noGrp="1"/>
          </p:cNvSpPr>
          <p:nvPr>
            <p:ph idx="1"/>
          </p:nvPr>
        </p:nvSpPr>
        <p:spPr/>
        <p:txBody>
          <a:bodyPr/>
          <a:lstStyle/>
          <a:p>
            <a:r>
              <a:rPr lang="en-US" dirty="0"/>
              <a:t>Knowing this, we can make a table to convert any number to base 10 number.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27</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162" y="2813050"/>
            <a:ext cx="5688927" cy="30035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220" y="3937504"/>
            <a:ext cx="1849437" cy="277920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4117" y="2595867"/>
            <a:ext cx="910301" cy="989457"/>
          </a:xfrm>
          <a:prstGeom prst="rect">
            <a:avLst/>
          </a:prstGeom>
        </p:spPr>
      </p:pic>
      <p:sp>
        <p:nvSpPr>
          <p:cNvPr id="8" name="Cloud Callout 7"/>
          <p:cNvSpPr/>
          <p:nvPr/>
        </p:nvSpPr>
        <p:spPr>
          <a:xfrm>
            <a:off x="8039010" y="1892805"/>
            <a:ext cx="4021685" cy="1651000"/>
          </a:xfrm>
          <a:prstGeom prst="cloudCallout">
            <a:avLst/>
          </a:prstGeom>
          <a:solidFill>
            <a:schemeClr val="tx1"/>
          </a:solidFill>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solidFill>
                  <a:schemeClr val="bg1"/>
                </a:solidFill>
              </a:rPr>
              <a:t>Hold on!</a:t>
            </a:r>
          </a:p>
          <a:p>
            <a:pPr algn="ctr"/>
            <a:r>
              <a:rPr lang="en-US" dirty="0">
                <a:solidFill>
                  <a:schemeClr val="bg1"/>
                </a:solidFill>
              </a:rPr>
              <a:t>Isn’t 1249 ALREADY base 10 number!!!???</a:t>
            </a:r>
          </a:p>
        </p:txBody>
      </p:sp>
      <p:sp>
        <p:nvSpPr>
          <p:cNvPr id="9" name="Oval Callout 8"/>
          <p:cNvSpPr/>
          <p:nvPr/>
        </p:nvSpPr>
        <p:spPr>
          <a:xfrm>
            <a:off x="101600" y="4533900"/>
            <a:ext cx="6235700" cy="2182812"/>
          </a:xfrm>
          <a:prstGeom prst="wedgeEllipseCallout">
            <a:avLst/>
          </a:prstGeom>
          <a:solidFill>
            <a:schemeClr val="bg1">
              <a:lumMod val="65000"/>
              <a:lumOff val="35000"/>
            </a:schemeClr>
          </a:solidFill>
        </p:spPr>
        <p:style>
          <a:lnRef idx="1">
            <a:schemeClr val="accent1"/>
          </a:lnRef>
          <a:fillRef idx="1">
            <a:schemeClr val="accent1"/>
          </a:fillRef>
          <a:effectRef idx="1">
            <a:schemeClr val="accent1"/>
          </a:effectRef>
          <a:fontRef idx="minor">
            <a:schemeClr val="lt1"/>
          </a:fontRef>
        </p:style>
        <p:txBody>
          <a:bodyPr rtlCol="0" anchor="ctr"/>
          <a:lstStyle/>
          <a:p>
            <a:pPr algn="ctr"/>
            <a:r>
              <a:rPr lang="en-US" dirty="0"/>
              <a:t>Yes it is!</a:t>
            </a:r>
          </a:p>
          <a:p>
            <a:pPr algn="ctr"/>
            <a:r>
              <a:rPr lang="en-US" dirty="0"/>
              <a:t>So 1249 in base 10 (we can write it as 1249</a:t>
            </a:r>
            <a:r>
              <a:rPr lang="en-US" baseline="-25000" dirty="0"/>
              <a:t>10</a:t>
            </a:r>
            <a:r>
              <a:rPr lang="en-US" dirty="0"/>
              <a:t>) is indeed the number we know as ONE thousand TWO hundred and FORTY NINE.</a:t>
            </a:r>
          </a:p>
          <a:p>
            <a:pPr algn="ctr"/>
            <a:endParaRPr lang="en-US" dirty="0"/>
          </a:p>
          <a:p>
            <a:pPr algn="ctr"/>
            <a:r>
              <a:rPr lang="en-US" dirty="0"/>
              <a:t>But this will change …</a:t>
            </a:r>
          </a:p>
        </p:txBody>
      </p:sp>
    </p:spTree>
    <p:extLst>
      <p:ext uri="{BB962C8B-B14F-4D97-AF65-F5344CB8AC3E}">
        <p14:creationId xmlns:p14="http://schemas.microsoft.com/office/powerpoint/2010/main" val="236150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par>
                          <p:cTn id="8" fill="hold">
                            <p:stCondLst>
                              <p:cond delay="20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par>
                          <p:cTn id="16" fill="hold">
                            <p:stCondLst>
                              <p:cond delay="0"/>
                            </p:stCondLst>
                            <p:childTnLst>
                              <p:par>
                                <p:cTn id="17" presetID="14" presetClass="entr" presetSubtype="1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5800" y="679572"/>
            <a:ext cx="5602816" cy="5969463"/>
          </a:xfrm>
        </p:spPr>
      </p:pic>
      <p:sp>
        <p:nvSpPr>
          <p:cNvPr id="4" name="Slide Number Placeholder 3"/>
          <p:cNvSpPr>
            <a:spLocks noGrp="1"/>
          </p:cNvSpPr>
          <p:nvPr>
            <p:ph type="sldNum" sz="quarter" idx="12"/>
          </p:nvPr>
        </p:nvSpPr>
        <p:spPr/>
        <p:txBody>
          <a:bodyPr/>
          <a:lstStyle/>
          <a:p>
            <a:fld id="{D57F1E4F-1CFF-5643-939E-02111984F565}" type="slidenum">
              <a:rPr lang="en-US" smtClean="0">
                <a:uFillTx/>
              </a:rPr>
              <a:t>28</a:t>
            </a:fld>
            <a:endParaRPr lang="en-US" dirty="0">
              <a:uFillTx/>
            </a:endParaRPr>
          </a:p>
        </p:txBody>
      </p:sp>
    </p:spTree>
    <p:extLst>
      <p:ext uri="{BB962C8B-B14F-4D97-AF65-F5344CB8AC3E}">
        <p14:creationId xmlns:p14="http://schemas.microsoft.com/office/powerpoint/2010/main" val="422586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system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29</a:t>
            </a:fld>
            <a:endParaRPr lang="en-US" dirty="0">
              <a:uFillTx/>
            </a:endParaRPr>
          </a:p>
        </p:txBody>
      </p:sp>
    </p:spTree>
    <p:extLst>
      <p:ext uri="{BB962C8B-B14F-4D97-AF65-F5344CB8AC3E}">
        <p14:creationId xmlns:p14="http://schemas.microsoft.com/office/powerpoint/2010/main" val="173333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160" y="807391"/>
            <a:ext cx="11496878" cy="1400530"/>
          </a:xfrm>
          <a:noFill/>
        </p:spPr>
        <p:txBody>
          <a:bodyPr/>
          <a:lstStyle/>
          <a:p>
            <a:r>
              <a:rPr lang="en-US" sz="2800" dirty="0"/>
              <a:t>Overview of this lesson:</a:t>
            </a:r>
            <a:br>
              <a:rPr lang="en-US" dirty="0"/>
            </a:br>
            <a:r>
              <a:rPr lang="en-US" dirty="0"/>
              <a:t>	Numeral systems</a:t>
            </a:r>
            <a:endParaRPr lang="en-US" sz="2800" dirty="0"/>
          </a:p>
        </p:txBody>
      </p:sp>
      <p:sp>
        <p:nvSpPr>
          <p:cNvPr id="3" name="Tijdelijke aanduiding voor inhoud 2"/>
          <p:cNvSpPr>
            <a:spLocks noGrp="1"/>
          </p:cNvSpPr>
          <p:nvPr>
            <p:ph idx="1"/>
          </p:nvPr>
        </p:nvSpPr>
        <p:spPr>
          <a:xfrm>
            <a:off x="785827" y="2726783"/>
            <a:ext cx="9985812" cy="3216817"/>
          </a:xfrm>
        </p:spPr>
        <p:txBody>
          <a:bodyPr>
            <a:normAutofit fontScale="92500"/>
          </a:bodyPr>
          <a:lstStyle/>
          <a:p>
            <a:r>
              <a:rPr lang="en-US" dirty="0"/>
              <a:t>Learning objectives:</a:t>
            </a:r>
          </a:p>
          <a:p>
            <a:pPr lvl="1"/>
            <a:r>
              <a:rPr lang="en-US" dirty="0"/>
              <a:t>Understand non-positional and positional numeral systems</a:t>
            </a:r>
          </a:p>
          <a:p>
            <a:pPr lvl="1"/>
            <a:r>
              <a:rPr lang="en-US" dirty="0"/>
              <a:t>Get acquainted with binary and hexadecimal systems</a:t>
            </a:r>
          </a:p>
          <a:p>
            <a:pPr lvl="1"/>
            <a:r>
              <a:rPr lang="en-US" dirty="0"/>
              <a:t>Learn how to convert numbers from one numeral system to another </a:t>
            </a:r>
          </a:p>
          <a:p>
            <a:pPr lvl="1"/>
            <a:endParaRPr lang="en-US" dirty="0"/>
          </a:p>
          <a:p>
            <a:r>
              <a:rPr lang="en-US" dirty="0"/>
              <a:t>At the end of the lesson a student should be able to:</a:t>
            </a:r>
          </a:p>
          <a:p>
            <a:pPr lvl="1"/>
            <a:r>
              <a:rPr lang="en-US" dirty="0"/>
              <a:t>Explain the difference between the different numeral systems presented in this lesson</a:t>
            </a:r>
          </a:p>
          <a:p>
            <a:pPr lvl="1"/>
            <a:r>
              <a:rPr lang="en-US" dirty="0"/>
              <a:t>Convert numbers from decimal to binary / hexadecimal and vice-versa</a:t>
            </a:r>
          </a:p>
        </p:txBody>
      </p:sp>
      <p:sp>
        <p:nvSpPr>
          <p:cNvPr id="4" name="Tijdelijke aanduiding voor dianummer 3"/>
          <p:cNvSpPr>
            <a:spLocks noGrp="1"/>
          </p:cNvSpPr>
          <p:nvPr>
            <p:ph type="sldNum" sz="quarter" idx="12"/>
          </p:nvPr>
        </p:nvSpPr>
        <p:spPr/>
        <p:txBody>
          <a:bodyPr/>
          <a:lstStyle/>
          <a:p>
            <a:fld id="{D57F1E4F-1CFF-5643-939E-02111984F565}" type="slidenum">
              <a:rPr lang="en-US" smtClean="0">
                <a:uFillTx/>
              </a:rPr>
              <a:t>3</a:t>
            </a:fld>
            <a:endParaRPr lang="en-US" dirty="0">
              <a:uFillTx/>
            </a:endParaRPr>
          </a:p>
        </p:txBody>
      </p:sp>
    </p:spTree>
    <p:extLst>
      <p:ext uri="{BB962C8B-B14F-4D97-AF65-F5344CB8AC3E}">
        <p14:creationId xmlns:p14="http://schemas.microsoft.com/office/powerpoint/2010/main" val="3930723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numbers to machines</a:t>
            </a:r>
          </a:p>
        </p:txBody>
      </p:sp>
      <p:sp>
        <p:nvSpPr>
          <p:cNvPr id="3" name="Content Placeholder 2"/>
          <p:cNvSpPr>
            <a:spLocks noGrp="1"/>
          </p:cNvSpPr>
          <p:nvPr>
            <p:ph idx="1"/>
          </p:nvPr>
        </p:nvSpPr>
        <p:spPr>
          <a:xfrm>
            <a:off x="1103313" y="2052918"/>
            <a:ext cx="5145087" cy="4195481"/>
          </a:xfrm>
        </p:spPr>
        <p:txBody>
          <a:bodyPr/>
          <a:lstStyle/>
          <a:p>
            <a:r>
              <a:rPr lang="en-US" dirty="0"/>
              <a:t>Numbers are human “constructs”.</a:t>
            </a:r>
          </a:p>
          <a:p>
            <a:r>
              <a:rPr lang="en-US" dirty="0"/>
              <a:t>As such they are way too complex for machine to grasp.</a:t>
            </a:r>
          </a:p>
          <a:p>
            <a:endParaRPr lang="en-US" dirty="0"/>
          </a:p>
          <a:p>
            <a:r>
              <a:rPr lang="en-US" dirty="0"/>
              <a:t>Cybernetics pioneers had to find a way to make machines “understand” our numeral system.</a:t>
            </a:r>
          </a:p>
          <a:p>
            <a:r>
              <a:rPr lang="en-US" dirty="0"/>
              <a:t>So, … what is the most simple form a machine can understand?</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30</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3327400"/>
            <a:ext cx="4402667" cy="2476500"/>
          </a:xfrm>
          <a:prstGeom prst="rect">
            <a:avLst/>
          </a:prstGeom>
        </p:spPr>
      </p:pic>
    </p:spTree>
    <p:extLst>
      <p:ext uri="{BB962C8B-B14F-4D97-AF65-F5344CB8AC3E}">
        <p14:creationId xmlns:p14="http://schemas.microsoft.com/office/powerpoint/2010/main" val="30734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numbers to machines</a:t>
            </a:r>
          </a:p>
        </p:txBody>
      </p:sp>
      <p:sp>
        <p:nvSpPr>
          <p:cNvPr id="3" name="Content Placeholder 2"/>
          <p:cNvSpPr>
            <a:spLocks noGrp="1"/>
          </p:cNvSpPr>
          <p:nvPr>
            <p:ph idx="1"/>
          </p:nvPr>
        </p:nvSpPr>
        <p:spPr>
          <a:xfrm>
            <a:off x="1103313" y="2052918"/>
            <a:ext cx="5373687" cy="4195481"/>
          </a:xfrm>
        </p:spPr>
        <p:txBody>
          <a:bodyPr>
            <a:normAutofit lnSpcReduction="10000"/>
          </a:bodyPr>
          <a:lstStyle/>
          <a:p>
            <a:r>
              <a:rPr lang="en-US" dirty="0"/>
              <a:t>We can make the machine recognize a certain state – a circuit with electric charge (closed).</a:t>
            </a:r>
          </a:p>
          <a:p>
            <a:r>
              <a:rPr lang="en-US" dirty="0"/>
              <a:t>Then, we can make another state that is the opposite – a circuit without electric charge (open).</a:t>
            </a:r>
          </a:p>
          <a:p>
            <a:r>
              <a:rPr lang="en-US" dirty="0"/>
              <a:t>Machines can understand more than two states, but electronics with only </a:t>
            </a:r>
            <a:r>
              <a:rPr lang="en-US" b="1" dirty="0">
                <a:solidFill>
                  <a:srgbClr val="FFC000"/>
                </a:solidFill>
              </a:rPr>
              <a:t>two states</a:t>
            </a:r>
            <a:r>
              <a:rPr lang="en-US" dirty="0"/>
              <a:t> are less error prone. Therefore, we distinguish between:</a:t>
            </a:r>
          </a:p>
          <a:p>
            <a:pPr marL="800100" lvl="1" indent="-342900">
              <a:buFont typeface="+mj-lt"/>
              <a:buAutoNum type="arabicPeriod"/>
            </a:pPr>
            <a:r>
              <a:rPr lang="en-US" dirty="0">
                <a:solidFill>
                  <a:srgbClr val="FFC000"/>
                </a:solidFill>
              </a:rPr>
              <a:t>Open</a:t>
            </a:r>
            <a:r>
              <a:rPr lang="en-US" dirty="0"/>
              <a:t> circuit		- ZERO	( 0 )</a:t>
            </a:r>
          </a:p>
          <a:p>
            <a:pPr marL="800100" lvl="1" indent="-342900">
              <a:buFont typeface="+mj-lt"/>
              <a:buAutoNum type="arabicPeriod"/>
            </a:pPr>
            <a:r>
              <a:rPr lang="en-US" dirty="0">
                <a:solidFill>
                  <a:srgbClr val="FFC000"/>
                </a:solidFill>
              </a:rPr>
              <a:t>Closed</a:t>
            </a:r>
            <a:r>
              <a:rPr lang="en-US" dirty="0"/>
              <a:t> circuit	- ONE	( 1 )</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31</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562" y="2436158"/>
            <a:ext cx="5250656" cy="3429000"/>
          </a:xfrm>
          <a:prstGeom prst="rect">
            <a:avLst/>
          </a:prstGeom>
        </p:spPr>
      </p:pic>
    </p:spTree>
    <p:extLst>
      <p:ext uri="{BB962C8B-B14F-4D97-AF65-F5344CB8AC3E}">
        <p14:creationId xmlns:p14="http://schemas.microsoft.com/office/powerpoint/2010/main" val="4255818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numbers to machines</a:t>
            </a:r>
          </a:p>
        </p:txBody>
      </p:sp>
      <p:sp>
        <p:nvSpPr>
          <p:cNvPr id="3" name="Content Placeholder 2"/>
          <p:cNvSpPr>
            <a:spLocks noGrp="1"/>
          </p:cNvSpPr>
          <p:nvPr>
            <p:ph idx="1"/>
          </p:nvPr>
        </p:nvSpPr>
        <p:spPr/>
        <p:txBody>
          <a:bodyPr/>
          <a:lstStyle/>
          <a:p>
            <a:r>
              <a:rPr lang="en-US" dirty="0"/>
              <a:t>Speaking in terms of human evolution, it would be like if we were born with only one finger on each hand.</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32</a:t>
            </a:fld>
            <a:endParaRPr lang="en-US" dirty="0">
              <a:uFillTx/>
            </a:endParaRPr>
          </a:p>
        </p:txBody>
      </p:sp>
    </p:spTree>
    <p:extLst>
      <p:ext uri="{BB962C8B-B14F-4D97-AF65-F5344CB8AC3E}">
        <p14:creationId xmlns:p14="http://schemas.microsoft.com/office/powerpoint/2010/main" val="2925317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numbers to machines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2356293"/>
            <a:ext cx="4383089" cy="2975050"/>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76016" y="2361907"/>
            <a:ext cx="4374818" cy="2969436"/>
          </a:xfr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33</a:t>
            </a:fld>
            <a:endParaRPr lang="en-US" dirty="0">
              <a:uFillTx/>
            </a:endParaRPr>
          </a:p>
        </p:txBody>
      </p:sp>
      <p:sp>
        <p:nvSpPr>
          <p:cNvPr id="8" name="TextBox 7"/>
          <p:cNvSpPr txBox="1"/>
          <p:nvPr/>
        </p:nvSpPr>
        <p:spPr>
          <a:xfrm>
            <a:off x="2310605" y="5649722"/>
            <a:ext cx="1054100" cy="369332"/>
          </a:xfrm>
          <a:prstGeom prst="rect">
            <a:avLst/>
          </a:prstGeom>
        </p:spPr>
        <p:txBody>
          <a:bodyPr wrap="square" rtlCol="0">
            <a:spAutoFit/>
          </a:bodyPr>
          <a:lstStyle/>
          <a:p>
            <a:r>
              <a:rPr lang="en-US" dirty="0"/>
              <a:t>Human</a:t>
            </a:r>
          </a:p>
        </p:txBody>
      </p:sp>
      <p:sp>
        <p:nvSpPr>
          <p:cNvPr id="9" name="TextBox 8"/>
          <p:cNvSpPr txBox="1"/>
          <p:nvPr/>
        </p:nvSpPr>
        <p:spPr>
          <a:xfrm>
            <a:off x="7175512" y="5649722"/>
            <a:ext cx="1375825" cy="369332"/>
          </a:xfrm>
          <a:prstGeom prst="rect">
            <a:avLst/>
          </a:prstGeom>
        </p:spPr>
        <p:txBody>
          <a:bodyPr wrap="square" rtlCol="0">
            <a:spAutoFit/>
          </a:bodyPr>
          <a:lstStyle/>
          <a:p>
            <a:r>
              <a:rPr lang="en-US" dirty="0"/>
              <a:t>Computer</a:t>
            </a:r>
          </a:p>
        </p:txBody>
      </p:sp>
    </p:spTree>
    <p:extLst>
      <p:ext uri="{BB962C8B-B14F-4D97-AF65-F5344CB8AC3E}">
        <p14:creationId xmlns:p14="http://schemas.microsoft.com/office/powerpoint/2010/main" val="371329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system</a:t>
            </a:r>
          </a:p>
        </p:txBody>
      </p:sp>
      <p:sp>
        <p:nvSpPr>
          <p:cNvPr id="3" name="Content Placeholder 2"/>
          <p:cNvSpPr>
            <a:spLocks noGrp="1"/>
          </p:cNvSpPr>
          <p:nvPr>
            <p:ph idx="1"/>
          </p:nvPr>
        </p:nvSpPr>
        <p:spPr/>
        <p:txBody>
          <a:bodyPr/>
          <a:lstStyle/>
          <a:p>
            <a:r>
              <a:rPr lang="en-US" dirty="0"/>
              <a:t>Therefore, computer Neanderthal would count using BASE 2, instead of BASE 10.</a:t>
            </a:r>
          </a:p>
          <a:p>
            <a:r>
              <a:rPr lang="en-US" dirty="0"/>
              <a:t>Numbers of base 2 are:</a:t>
            </a:r>
          </a:p>
          <a:p>
            <a:pPr marL="0" indent="0">
              <a:buNone/>
            </a:pPr>
            <a:r>
              <a:rPr lang="en-US" sz="1000" dirty="0"/>
              <a:t>	0</a:t>
            </a:r>
          </a:p>
          <a:p>
            <a:pPr marL="0" indent="0">
              <a:buNone/>
            </a:pPr>
            <a:r>
              <a:rPr lang="en-US" sz="1000" dirty="0"/>
              <a:t>	1</a:t>
            </a:r>
          </a:p>
          <a:p>
            <a:pPr marL="0" indent="0">
              <a:buNone/>
            </a:pPr>
            <a:r>
              <a:rPr lang="en-US" sz="1000" dirty="0"/>
              <a:t>	10</a:t>
            </a:r>
          </a:p>
          <a:p>
            <a:pPr marL="0" indent="0">
              <a:buNone/>
            </a:pPr>
            <a:r>
              <a:rPr lang="en-US" sz="1000" dirty="0"/>
              <a:t>	11</a:t>
            </a:r>
          </a:p>
          <a:p>
            <a:pPr marL="0" indent="0">
              <a:buNone/>
            </a:pPr>
            <a:r>
              <a:rPr lang="en-US" sz="1000" dirty="0"/>
              <a:t>	100</a:t>
            </a:r>
          </a:p>
          <a:p>
            <a:pPr marL="0" indent="0">
              <a:buNone/>
            </a:pPr>
            <a:r>
              <a:rPr lang="en-US" sz="1000" dirty="0"/>
              <a:t>	101</a:t>
            </a:r>
          </a:p>
          <a:p>
            <a:pPr marL="0" indent="0">
              <a:buNone/>
            </a:pPr>
            <a:r>
              <a:rPr lang="en-US" sz="1000" dirty="0"/>
              <a:t>	110</a:t>
            </a:r>
          </a:p>
          <a:p>
            <a:pPr marL="0" indent="0">
              <a:buNone/>
            </a:pPr>
            <a:r>
              <a:rPr lang="en-US" sz="1000" dirty="0"/>
              <a:t>	111</a:t>
            </a:r>
          </a:p>
          <a:p>
            <a:r>
              <a:rPr lang="en-US" dirty="0"/>
              <a:t>We call it the </a:t>
            </a:r>
            <a:r>
              <a:rPr lang="en-US" b="1" dirty="0">
                <a:solidFill>
                  <a:srgbClr val="FFC000"/>
                </a:solidFill>
              </a:rPr>
              <a:t>BINARY SYSTEM</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34</a:t>
            </a:fld>
            <a:endParaRPr lang="en-US" dirty="0">
              <a:uFillTx/>
            </a:endParaRPr>
          </a:p>
        </p:txBody>
      </p:sp>
    </p:spTree>
    <p:extLst>
      <p:ext uri="{BB962C8B-B14F-4D97-AF65-F5344CB8AC3E}">
        <p14:creationId xmlns:p14="http://schemas.microsoft.com/office/powerpoint/2010/main" val="4223030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system</a:t>
            </a:r>
          </a:p>
        </p:txBody>
      </p:sp>
      <p:sp>
        <p:nvSpPr>
          <p:cNvPr id="3" name="Content Placeholder 2"/>
          <p:cNvSpPr>
            <a:spLocks noGrp="1"/>
          </p:cNvSpPr>
          <p:nvPr>
            <p:ph idx="1"/>
          </p:nvPr>
        </p:nvSpPr>
        <p:spPr/>
        <p:txBody>
          <a:bodyPr/>
          <a:lstStyle/>
          <a:p>
            <a:r>
              <a:rPr lang="en-US" dirty="0"/>
              <a:t>100 in binary is NOT equal to 100 in base 10.</a:t>
            </a:r>
          </a:p>
          <a:p>
            <a:r>
              <a:rPr lang="en-US" dirty="0"/>
              <a:t>To make a distinction, we write the base as subscript next to the number.</a:t>
            </a:r>
          </a:p>
          <a:p>
            <a:r>
              <a:rPr lang="en-US" dirty="0"/>
              <a:t>100</a:t>
            </a:r>
            <a:r>
              <a:rPr lang="en-US" baseline="-25000" dirty="0"/>
              <a:t>2</a:t>
            </a:r>
            <a:r>
              <a:rPr lang="en-US" dirty="0"/>
              <a:t> ≠ 100</a:t>
            </a:r>
            <a:r>
              <a:rPr lang="en-US" baseline="-25000" dirty="0"/>
              <a:t>10</a:t>
            </a:r>
            <a:r>
              <a:rPr lang="en-US" dirty="0"/>
              <a:t>.</a:t>
            </a:r>
          </a:p>
          <a:p>
            <a:r>
              <a:rPr lang="en-US" dirty="0"/>
              <a:t>100</a:t>
            </a:r>
            <a:r>
              <a:rPr lang="en-US" baseline="-25000" dirty="0"/>
              <a:t>2</a:t>
            </a:r>
            <a:r>
              <a:rPr lang="en-US" dirty="0"/>
              <a:t> = 4</a:t>
            </a:r>
            <a:r>
              <a:rPr lang="en-US" baseline="-25000" dirty="0"/>
              <a:t>10</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35</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826" y="3608184"/>
            <a:ext cx="7240928" cy="2738285"/>
          </a:xfrm>
          <a:prstGeom prst="rect">
            <a:avLst/>
          </a:prstGeom>
        </p:spPr>
      </p:pic>
    </p:spTree>
    <p:extLst>
      <p:ext uri="{BB962C8B-B14F-4D97-AF65-F5344CB8AC3E}">
        <p14:creationId xmlns:p14="http://schemas.microsoft.com/office/powerpoint/2010/main" val="3840380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system</a:t>
            </a:r>
          </a:p>
        </p:txBody>
      </p:sp>
      <p:sp>
        <p:nvSpPr>
          <p:cNvPr id="3" name="Content Placeholder 2"/>
          <p:cNvSpPr>
            <a:spLocks noGrp="1"/>
          </p:cNvSpPr>
          <p:nvPr>
            <p:ph sz="half" idx="1"/>
          </p:nvPr>
        </p:nvSpPr>
        <p:spPr/>
        <p:txBody>
          <a:bodyPr>
            <a:normAutofit lnSpcReduction="10000"/>
          </a:bodyPr>
          <a:lstStyle/>
          <a:p>
            <a:r>
              <a:rPr lang="en-US" dirty="0"/>
              <a:t>Can you solve the following addition:</a:t>
            </a:r>
          </a:p>
          <a:p>
            <a:r>
              <a:rPr lang="en-US" dirty="0"/>
              <a:t>110</a:t>
            </a:r>
            <a:r>
              <a:rPr lang="en-US" baseline="-25000" dirty="0"/>
              <a:t>2</a:t>
            </a:r>
            <a:r>
              <a:rPr lang="en-US" dirty="0"/>
              <a:t> + 111</a:t>
            </a:r>
            <a:r>
              <a:rPr lang="en-US" baseline="-25000" dirty="0"/>
              <a:t>2</a:t>
            </a:r>
            <a:r>
              <a:rPr lang="en-US" dirty="0"/>
              <a:t> = ?</a:t>
            </a:r>
          </a:p>
          <a:p>
            <a:endParaRPr lang="en-US" dirty="0"/>
          </a:p>
          <a:p>
            <a:r>
              <a:rPr lang="en-US" dirty="0"/>
              <a:t>Not so easy! Right?</a:t>
            </a:r>
          </a:p>
          <a:p>
            <a:r>
              <a:rPr lang="en-US" dirty="0"/>
              <a:t>That is because our brain is “trained” to think in base 10. Although this is simple addition, it still takes us some time.</a:t>
            </a:r>
          </a:p>
          <a:p>
            <a:endParaRPr lang="en-US" dirty="0"/>
          </a:p>
          <a:p>
            <a:r>
              <a:rPr lang="en-US" dirty="0"/>
              <a:t>110</a:t>
            </a:r>
            <a:r>
              <a:rPr lang="en-US" baseline="-25000" dirty="0"/>
              <a:t>2</a:t>
            </a:r>
            <a:r>
              <a:rPr lang="en-US" dirty="0"/>
              <a:t> + 111</a:t>
            </a:r>
            <a:r>
              <a:rPr lang="en-US" baseline="-25000" dirty="0"/>
              <a:t>2</a:t>
            </a:r>
            <a:r>
              <a:rPr lang="en-US" dirty="0"/>
              <a:t> = 1101</a:t>
            </a:r>
            <a:r>
              <a:rPr lang="en-US" baseline="-25000" dirty="0"/>
              <a:t>2</a:t>
            </a:r>
            <a:r>
              <a:rPr lang="en-US" dirty="0"/>
              <a:t> 	or</a:t>
            </a:r>
          </a:p>
          <a:p>
            <a:r>
              <a:rPr lang="en-US" dirty="0"/>
              <a:t>6</a:t>
            </a:r>
            <a:r>
              <a:rPr lang="en-US" baseline="-25000" dirty="0"/>
              <a:t>10</a:t>
            </a:r>
            <a:r>
              <a:rPr lang="en-US" dirty="0"/>
              <a:t> + 7</a:t>
            </a:r>
            <a:r>
              <a:rPr lang="en-US" baseline="-25000" dirty="0"/>
              <a:t>10</a:t>
            </a:r>
            <a:r>
              <a:rPr lang="en-US" dirty="0"/>
              <a:t> = 13</a:t>
            </a:r>
            <a:r>
              <a:rPr lang="en-US" baseline="-25000" dirty="0"/>
              <a:t>10</a:t>
            </a:r>
            <a:r>
              <a:rPr lang="en-US" dirty="0"/>
              <a:t> </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33368" y="2819400"/>
            <a:ext cx="6447937" cy="2438400"/>
          </a:xfr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36</a:t>
            </a:fld>
            <a:endParaRPr lang="en-US" dirty="0">
              <a:uFillTx/>
            </a:endParaRPr>
          </a:p>
        </p:txBody>
      </p:sp>
    </p:spTree>
    <p:extLst>
      <p:ext uri="{BB962C8B-B14F-4D97-AF65-F5344CB8AC3E}">
        <p14:creationId xmlns:p14="http://schemas.microsoft.com/office/powerpoint/2010/main" val="367745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from binary to decimal</a:t>
            </a:r>
          </a:p>
        </p:txBody>
      </p:sp>
      <p:sp>
        <p:nvSpPr>
          <p:cNvPr id="3" name="Content Placeholder 2"/>
          <p:cNvSpPr>
            <a:spLocks noGrp="1"/>
          </p:cNvSpPr>
          <p:nvPr>
            <p:ph idx="1"/>
          </p:nvPr>
        </p:nvSpPr>
        <p:spPr/>
        <p:txBody>
          <a:bodyPr/>
          <a:lstStyle/>
          <a:p>
            <a:r>
              <a:rPr lang="en-US" dirty="0"/>
              <a:t>As we know how to convert numbers to base 10 and that computers count in binary, we can easily convert any binary number to decimal.</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37</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1499" y="3210362"/>
            <a:ext cx="4770815" cy="3372657"/>
          </a:xfrm>
          <a:prstGeom prst="rect">
            <a:avLst/>
          </a:prstGeom>
          <a:solidFill>
            <a:schemeClr val="tx1"/>
          </a:solidFill>
        </p:spPr>
      </p:pic>
    </p:spTree>
    <p:extLst>
      <p:ext uri="{BB962C8B-B14F-4D97-AF65-F5344CB8AC3E}">
        <p14:creationId xmlns:p14="http://schemas.microsoft.com/office/powerpoint/2010/main" val="203755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from binary to decimal</a:t>
            </a:r>
          </a:p>
        </p:txBody>
      </p:sp>
      <p:sp>
        <p:nvSpPr>
          <p:cNvPr id="3" name="Content Placeholder 2"/>
          <p:cNvSpPr>
            <a:spLocks noGrp="1"/>
          </p:cNvSpPr>
          <p:nvPr>
            <p:ph idx="1"/>
          </p:nvPr>
        </p:nvSpPr>
        <p:spPr/>
        <p:txBody>
          <a:bodyPr/>
          <a:lstStyle/>
          <a:p>
            <a:r>
              <a:rPr lang="en-US" dirty="0"/>
              <a:t>We can use the table from the previous slides before Ned intervened.</a:t>
            </a:r>
          </a:p>
          <a:p>
            <a:r>
              <a:rPr lang="en-US" dirty="0"/>
              <a:t>We change base to 2 and enter number 110</a:t>
            </a:r>
            <a:r>
              <a:rPr lang="en-US" baseline="-25000" dirty="0"/>
              <a:t>2</a:t>
            </a:r>
            <a:r>
              <a:rPr lang="en-US" dirty="0"/>
              <a:t>.</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38</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083" y="3285475"/>
            <a:ext cx="5761599" cy="3161693"/>
          </a:xfrm>
          <a:prstGeom prst="rect">
            <a:avLst/>
          </a:prstGeom>
        </p:spPr>
      </p:pic>
    </p:spTree>
    <p:extLst>
      <p:ext uri="{BB962C8B-B14F-4D97-AF65-F5344CB8AC3E}">
        <p14:creationId xmlns:p14="http://schemas.microsoft.com/office/powerpoint/2010/main" val="4110031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exercise</a:t>
            </a:r>
          </a:p>
        </p:txBody>
      </p:sp>
      <p:sp>
        <p:nvSpPr>
          <p:cNvPr id="3" name="Content Placeholder 2"/>
          <p:cNvSpPr>
            <a:spLocks noGrp="1"/>
          </p:cNvSpPr>
          <p:nvPr>
            <p:ph idx="1"/>
          </p:nvPr>
        </p:nvSpPr>
        <p:spPr/>
        <p:txBody>
          <a:bodyPr/>
          <a:lstStyle/>
          <a:p>
            <a:r>
              <a:rPr lang="en-US" dirty="0"/>
              <a:t>Convert following binary numbers to decimal:</a:t>
            </a:r>
          </a:p>
          <a:p>
            <a:pPr marL="457200" lvl="1" indent="0">
              <a:buNone/>
            </a:pPr>
            <a:r>
              <a:rPr lang="en-US" dirty="0"/>
              <a:t>1000</a:t>
            </a:r>
            <a:r>
              <a:rPr lang="en-US" baseline="-25000" dirty="0"/>
              <a:t>2</a:t>
            </a:r>
          </a:p>
          <a:p>
            <a:pPr marL="457200" lvl="1" indent="0">
              <a:buNone/>
            </a:pPr>
            <a:r>
              <a:rPr lang="en-US" dirty="0"/>
              <a:t>1110</a:t>
            </a:r>
            <a:r>
              <a:rPr lang="en-US" baseline="-25000" dirty="0"/>
              <a:t>2</a:t>
            </a:r>
          </a:p>
          <a:p>
            <a:pPr marL="457200" lvl="1" indent="0">
              <a:buNone/>
            </a:pPr>
            <a:r>
              <a:rPr lang="en-US" dirty="0"/>
              <a:t>0101</a:t>
            </a:r>
            <a:r>
              <a:rPr lang="en-US" baseline="-25000" dirty="0"/>
              <a:t>2</a:t>
            </a:r>
          </a:p>
          <a:p>
            <a:pPr marL="457200" lvl="1" indent="0">
              <a:buNone/>
            </a:pPr>
            <a:r>
              <a:rPr lang="en-US" dirty="0"/>
              <a:t>0000</a:t>
            </a:r>
            <a:r>
              <a:rPr lang="en-US" baseline="-25000" dirty="0"/>
              <a:t>2</a:t>
            </a:r>
          </a:p>
          <a:p>
            <a:pPr marL="457200" lvl="1" indent="0">
              <a:buNone/>
            </a:pPr>
            <a:r>
              <a:rPr lang="en-US" dirty="0"/>
              <a:t>1111</a:t>
            </a:r>
            <a:r>
              <a:rPr lang="en-US" baseline="-25000" dirty="0"/>
              <a:t>2</a:t>
            </a:r>
          </a:p>
          <a:p>
            <a:pPr marL="457200" lvl="1" indent="0">
              <a:buNone/>
            </a:pPr>
            <a:r>
              <a:rPr lang="en-US" dirty="0"/>
              <a:t>1001</a:t>
            </a:r>
            <a:r>
              <a:rPr lang="en-US" baseline="-25000" dirty="0"/>
              <a:t>2</a:t>
            </a:r>
          </a:p>
          <a:p>
            <a:pPr marL="457200" lvl="1" indent="0">
              <a:buNone/>
            </a:pPr>
            <a:endParaRPr lang="en-US" baseline="-25000" dirty="0"/>
          </a:p>
          <a:p>
            <a:pPr marL="457200" lvl="1" indent="0">
              <a:buNone/>
            </a:pPr>
            <a:r>
              <a:rPr lang="en-US" dirty="0"/>
              <a:t>0251</a:t>
            </a:r>
            <a:r>
              <a:rPr lang="en-US" baseline="-25000" dirty="0"/>
              <a:t>2</a:t>
            </a:r>
            <a:endParaRPr lang="en-US" dirty="0"/>
          </a:p>
          <a:p>
            <a:pPr marL="457200" lvl="1" indent="0">
              <a:buNone/>
            </a:pP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39</a:t>
            </a:fld>
            <a:endParaRPr lang="en-US" dirty="0">
              <a:uFillTx/>
            </a:endParaRPr>
          </a:p>
        </p:txBody>
      </p:sp>
      <p:cxnSp>
        <p:nvCxnSpPr>
          <p:cNvPr id="6" name="Straight Connector 5"/>
          <p:cNvCxnSpPr/>
          <p:nvPr/>
        </p:nvCxnSpPr>
        <p:spPr>
          <a:xfrm>
            <a:off x="1364566" y="5120640"/>
            <a:ext cx="970671" cy="464234"/>
          </a:xfrm>
          <a:prstGeom prst="line">
            <a:avLst/>
          </a:prstGeom>
          <a:ln w="38100"/>
        </p:spPr>
        <p:style>
          <a:lnRef idx="1">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364566" y="5219114"/>
            <a:ext cx="970671" cy="365761"/>
          </a:xfrm>
          <a:prstGeom prst="line">
            <a:avLst/>
          </a:prstGeom>
          <a:ln w="38100"/>
        </p:spPr>
        <p:style>
          <a:lnRef idx="1">
            <a:schemeClr val="accent1"/>
          </a:lnRef>
          <a:fillRef idx="0">
            <a:schemeClr val="accent1"/>
          </a:fillRef>
          <a:effectRef idx="1">
            <a:schemeClr val="accent1"/>
          </a:effectRef>
          <a:fontRef idx="minor">
            <a:schemeClr val="tx1"/>
          </a:fontRef>
        </p:style>
      </p:cxnSp>
      <p:sp>
        <p:nvSpPr>
          <p:cNvPr id="11" name="TextBox 10"/>
          <p:cNvSpPr txBox="1"/>
          <p:nvPr/>
        </p:nvSpPr>
        <p:spPr>
          <a:xfrm>
            <a:off x="4118421" y="5078828"/>
            <a:ext cx="6253635" cy="646331"/>
          </a:xfrm>
          <a:prstGeom prst="rect">
            <a:avLst/>
          </a:prstGeom>
        </p:spPr>
        <p:txBody>
          <a:bodyPr wrap="none" rtlCol="0">
            <a:spAutoFit/>
          </a:bodyPr>
          <a:lstStyle/>
          <a:p>
            <a:r>
              <a:rPr lang="en-US" dirty="0"/>
              <a:t>This one is wrong – impossible.</a:t>
            </a:r>
          </a:p>
          <a:p>
            <a:r>
              <a:rPr lang="en-US" dirty="0"/>
              <a:t>A trick question to see if you were paying attention. </a:t>
            </a:r>
            <a:r>
              <a:rPr lang="en-US" dirty="0">
                <a:sym typeface="Wingdings" panose="05000000000000000000" pitchFamily="2" charset="2"/>
              </a:rPr>
              <a:t></a:t>
            </a:r>
            <a:endParaRPr lang="en-US" dirty="0"/>
          </a:p>
        </p:txBody>
      </p:sp>
      <p:cxnSp>
        <p:nvCxnSpPr>
          <p:cNvPr id="12" name="Straight Arrow Connector 11"/>
          <p:cNvCxnSpPr/>
          <p:nvPr/>
        </p:nvCxnSpPr>
        <p:spPr>
          <a:xfrm flipH="1" flipV="1">
            <a:off x="2489983" y="5359791"/>
            <a:ext cx="1628438" cy="14067"/>
          </a:xfrm>
          <a:prstGeom prst="straightConnector1">
            <a:avLst/>
          </a:prstGeom>
          <a:ln w="76200">
            <a:solidFill>
              <a:srgbClr val="FF0000"/>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438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1+#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numeral systems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a:t>
            </a:fld>
            <a:endParaRPr lang="en-US" dirty="0">
              <a:uFillTx/>
            </a:endParaRPr>
          </a:p>
        </p:txBody>
      </p:sp>
    </p:spTree>
    <p:extLst>
      <p:ext uri="{BB962C8B-B14F-4D97-AF65-F5344CB8AC3E}">
        <p14:creationId xmlns:p14="http://schemas.microsoft.com/office/powerpoint/2010/main" val="2932160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from binary to decimal</a:t>
            </a:r>
          </a:p>
        </p:txBody>
      </p:sp>
      <p:sp>
        <p:nvSpPr>
          <p:cNvPr id="3" name="Content Placeholder 2"/>
          <p:cNvSpPr>
            <a:spLocks noGrp="1"/>
          </p:cNvSpPr>
          <p:nvPr>
            <p:ph idx="1"/>
          </p:nvPr>
        </p:nvSpPr>
        <p:spPr/>
        <p:txBody>
          <a:bodyPr/>
          <a:lstStyle/>
          <a:p>
            <a:r>
              <a:rPr lang="en-US" dirty="0"/>
              <a:t>You can double-check our result with windows calculator. Set it to </a:t>
            </a:r>
            <a:r>
              <a:rPr lang="en-US" b="1" dirty="0"/>
              <a:t>programmer</a:t>
            </a:r>
            <a:r>
              <a:rPr lang="en-US" dirty="0"/>
              <a:t> under </a:t>
            </a:r>
            <a:r>
              <a:rPr lang="en-US" b="1" dirty="0"/>
              <a:t>view</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r>
              <a:rPr lang="en-US" dirty="0"/>
              <a:t>Use it to familiarize yourself with binary numbers.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40</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287" y="2559366"/>
            <a:ext cx="3224213" cy="2971484"/>
          </a:xfrm>
          <a:prstGeom prst="rect">
            <a:avLst/>
          </a:prstGeom>
        </p:spPr>
      </p:pic>
    </p:spTree>
    <p:extLst>
      <p:ext uri="{BB962C8B-B14F-4D97-AF65-F5344CB8AC3E}">
        <p14:creationId xmlns:p14="http://schemas.microsoft.com/office/powerpoint/2010/main" val="2682210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from base 10 - decimal</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41</a:t>
            </a:fld>
            <a:endParaRPr lang="en-US" dirty="0">
              <a:uFillTx/>
            </a:endParaRPr>
          </a:p>
        </p:txBody>
      </p:sp>
    </p:spTree>
    <p:extLst>
      <p:ext uri="{BB962C8B-B14F-4D97-AF65-F5344CB8AC3E}">
        <p14:creationId xmlns:p14="http://schemas.microsoft.com/office/powerpoint/2010/main" val="1127624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from decimal …</a:t>
            </a:r>
            <a:br>
              <a:rPr lang="en-US" dirty="0"/>
            </a:br>
            <a:r>
              <a:rPr lang="en-US" dirty="0"/>
              <a:t>Algorithm</a:t>
            </a:r>
          </a:p>
        </p:txBody>
      </p:sp>
      <p:sp>
        <p:nvSpPr>
          <p:cNvPr id="3" name="Content Placeholder 2"/>
          <p:cNvSpPr>
            <a:spLocks noGrp="1"/>
          </p:cNvSpPr>
          <p:nvPr>
            <p:ph idx="1"/>
          </p:nvPr>
        </p:nvSpPr>
        <p:spPr/>
        <p:txBody>
          <a:bodyPr/>
          <a:lstStyle/>
          <a:p>
            <a:r>
              <a:rPr lang="en-US" dirty="0"/>
              <a:t>Use the following algorithm to convert </a:t>
            </a:r>
            <a:r>
              <a:rPr lang="en-US" b="1" dirty="0">
                <a:solidFill>
                  <a:srgbClr val="FFC000"/>
                </a:solidFill>
              </a:rPr>
              <a:t>base 10</a:t>
            </a:r>
            <a:r>
              <a:rPr lang="en-US" dirty="0"/>
              <a:t> number to </a:t>
            </a:r>
            <a:r>
              <a:rPr lang="en-US" b="1" dirty="0">
                <a:solidFill>
                  <a:srgbClr val="00B0F0"/>
                </a:solidFill>
              </a:rPr>
              <a:t>other base</a:t>
            </a:r>
            <a:r>
              <a:rPr lang="en-US" dirty="0"/>
              <a:t>:</a:t>
            </a:r>
          </a:p>
          <a:p>
            <a:pPr marL="800100" lvl="1" indent="-342900">
              <a:buFont typeface="+mj-lt"/>
              <a:buAutoNum type="arabicPeriod"/>
            </a:pPr>
            <a:r>
              <a:rPr lang="en-US" dirty="0"/>
              <a:t>Use </a:t>
            </a:r>
            <a:r>
              <a:rPr lang="en-US" b="1" u="sng" dirty="0"/>
              <a:t>FLOOR</a:t>
            </a:r>
            <a:r>
              <a:rPr lang="en-US" dirty="0"/>
              <a:t> division to divide given number with </a:t>
            </a:r>
            <a:r>
              <a:rPr lang="en-US" b="1" dirty="0">
                <a:solidFill>
                  <a:srgbClr val="00B0F0"/>
                </a:solidFill>
              </a:rPr>
              <a:t>target base</a:t>
            </a:r>
            <a:r>
              <a:rPr lang="en-US" dirty="0"/>
              <a:t>,</a:t>
            </a:r>
          </a:p>
          <a:p>
            <a:pPr marL="800100" lvl="1" indent="-342900">
              <a:buFont typeface="+mj-lt"/>
              <a:buAutoNum type="arabicPeriod"/>
            </a:pPr>
            <a:r>
              <a:rPr lang="en-US" dirty="0"/>
              <a:t>Store </a:t>
            </a:r>
            <a:r>
              <a:rPr lang="en-US" b="1" dirty="0">
                <a:solidFill>
                  <a:srgbClr val="FFFF00"/>
                </a:solidFill>
              </a:rPr>
              <a:t>A) quotient</a:t>
            </a:r>
            <a:r>
              <a:rPr lang="en-US" dirty="0"/>
              <a:t> (result; whole number) and </a:t>
            </a:r>
            <a:r>
              <a:rPr lang="en-US" b="1" dirty="0">
                <a:solidFill>
                  <a:srgbClr val="92D050"/>
                </a:solidFill>
              </a:rPr>
              <a:t>B) remainder</a:t>
            </a:r>
          </a:p>
          <a:p>
            <a:pPr marL="800100" lvl="1" indent="-342900">
              <a:buFont typeface="+mj-lt"/>
              <a:buAutoNum type="arabicPeriod"/>
            </a:pPr>
            <a:r>
              <a:rPr lang="en-US" dirty="0"/>
              <a:t>Write </a:t>
            </a:r>
            <a:r>
              <a:rPr lang="en-US" b="1" dirty="0">
                <a:solidFill>
                  <a:srgbClr val="92D050"/>
                </a:solidFill>
              </a:rPr>
              <a:t>B) remainder</a:t>
            </a:r>
            <a:r>
              <a:rPr lang="en-US" dirty="0"/>
              <a:t> (</a:t>
            </a:r>
            <a:r>
              <a:rPr lang="en-US" u="sng" dirty="0"/>
              <a:t>from right to left</a:t>
            </a:r>
            <a:r>
              <a:rPr lang="en-US" dirty="0"/>
              <a:t>)</a:t>
            </a:r>
          </a:p>
          <a:p>
            <a:pPr marL="800100" lvl="1" indent="-342900">
              <a:buFont typeface="+mj-lt"/>
              <a:buAutoNum type="arabicPeriod"/>
            </a:pPr>
            <a:r>
              <a:rPr lang="en-US" dirty="0"/>
              <a:t>If </a:t>
            </a:r>
            <a:r>
              <a:rPr lang="en-US" b="1" dirty="0">
                <a:solidFill>
                  <a:srgbClr val="FFFF00"/>
                </a:solidFill>
              </a:rPr>
              <a:t>A) quotient</a:t>
            </a:r>
            <a:r>
              <a:rPr lang="en-US" dirty="0"/>
              <a:t> is not ZERO, go back to step 1. and repeat the process with </a:t>
            </a:r>
            <a:r>
              <a:rPr lang="en-US" b="1" dirty="0">
                <a:solidFill>
                  <a:srgbClr val="FFFF00"/>
                </a:solidFill>
              </a:rPr>
              <a:t>A) quotient</a:t>
            </a:r>
            <a:r>
              <a:rPr lang="en-US" dirty="0"/>
              <a:t> as the new input.</a:t>
            </a:r>
          </a:p>
          <a:p>
            <a:pPr marL="800100" lvl="1" indent="-342900">
              <a:buFont typeface="+mj-lt"/>
              <a:buAutoNum type="arabicPeriod"/>
            </a:pPr>
            <a:endParaRPr lang="en-US" dirty="0"/>
          </a:p>
          <a:p>
            <a:pPr marL="800100" lvl="1" indent="-342900">
              <a:buFont typeface="+mj-lt"/>
              <a:buAutoNum type="arabicPeriod"/>
            </a:pPr>
            <a:r>
              <a:rPr lang="en-US" dirty="0"/>
              <a:t>Read written numbers </a:t>
            </a:r>
            <a:r>
              <a:rPr lang="en-US" u="sng" dirty="0"/>
              <a:t>from left to right</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42</a:t>
            </a:fld>
            <a:endParaRPr lang="en-US" dirty="0">
              <a:uFillTx/>
            </a:endParaRPr>
          </a:p>
        </p:txBody>
      </p:sp>
    </p:spTree>
    <p:extLst>
      <p:ext uri="{BB962C8B-B14F-4D97-AF65-F5344CB8AC3E}">
        <p14:creationId xmlns:p14="http://schemas.microsoft.com/office/powerpoint/2010/main" val="2843201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Converting from decimal …</a:t>
            </a:r>
          </a:p>
        </p:txBody>
      </p:sp>
      <p:sp>
        <p:nvSpPr>
          <p:cNvPr id="3" name="Content Placeholder 2"/>
          <p:cNvSpPr>
            <a:spLocks noGrp="1"/>
          </p:cNvSpPr>
          <p:nvPr>
            <p:ph sz="half" idx="1"/>
          </p:nvPr>
        </p:nvSpPr>
        <p:spPr/>
        <p:txBody>
          <a:bodyPr>
            <a:normAutofit/>
          </a:bodyPr>
          <a:lstStyle/>
          <a:p>
            <a:r>
              <a:rPr lang="en-US" dirty="0"/>
              <a:t>Apply the algorithm to convert 151</a:t>
            </a:r>
            <a:r>
              <a:rPr lang="en-US" baseline="-25000" dirty="0"/>
              <a:t>10</a:t>
            </a:r>
            <a:r>
              <a:rPr lang="en-US" dirty="0"/>
              <a:t> to binary.</a:t>
            </a:r>
          </a:p>
          <a:p>
            <a:endParaRPr lang="en-US" dirty="0"/>
          </a:p>
          <a:p>
            <a:endParaRPr lang="en-US" dirty="0"/>
          </a:p>
          <a:p>
            <a:endParaRPr lang="en-US" dirty="0"/>
          </a:p>
          <a:p>
            <a:endParaRPr lang="en-US" dirty="0"/>
          </a:p>
          <a:p>
            <a:endParaRPr lang="en-US" dirty="0"/>
          </a:p>
          <a:p>
            <a:pPr marL="0" indent="0">
              <a:buNone/>
            </a:pPr>
            <a:endParaRPr lang="en-US" dirty="0"/>
          </a:p>
          <a:p>
            <a:r>
              <a:rPr lang="en-US" dirty="0"/>
              <a:t>Thus, we conclude that </a:t>
            </a:r>
          </a:p>
          <a:p>
            <a:pPr marL="0" indent="0">
              <a:buNone/>
            </a:pPr>
            <a:r>
              <a:rPr lang="en-US" dirty="0"/>
              <a:t>	151</a:t>
            </a:r>
            <a:r>
              <a:rPr lang="en-US" baseline="-25000" dirty="0"/>
              <a:t>10 </a:t>
            </a:r>
            <a:r>
              <a:rPr lang="en-US" dirty="0"/>
              <a:t>= 10010111</a:t>
            </a:r>
            <a:r>
              <a:rPr lang="en-US" baseline="-25000" dirty="0"/>
              <a:t>2</a:t>
            </a:r>
            <a:r>
              <a:rPr lang="en-US" dirty="0"/>
              <a:t>.</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67500" y="1948884"/>
            <a:ext cx="2540000" cy="4730750"/>
          </a:xfr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43</a:t>
            </a:fld>
            <a:endParaRPr lang="en-US" dirty="0">
              <a:uFillTx/>
            </a:endParaRPr>
          </a:p>
        </p:txBody>
      </p:sp>
      <p:sp>
        <p:nvSpPr>
          <p:cNvPr id="7" name="TextBox 6">
            <a:extLst>
              <a:ext uri="{FF2B5EF4-FFF2-40B4-BE49-F238E27FC236}">
                <a16:creationId xmlns:a16="http://schemas.microsoft.com/office/drawing/2014/main" id="{FC9BB37F-62EF-4F49-916C-F3817905D548}"/>
              </a:ext>
            </a:extLst>
          </p:cNvPr>
          <p:cNvSpPr txBox="1"/>
          <p:nvPr/>
        </p:nvSpPr>
        <p:spPr>
          <a:xfrm>
            <a:off x="10850240" y="2218267"/>
            <a:ext cx="312906" cy="369332"/>
          </a:xfrm>
          <a:prstGeom prst="rect">
            <a:avLst/>
          </a:prstGeom>
        </p:spPr>
        <p:txBody>
          <a:bodyPr wrap="none" rtlCol="0">
            <a:spAutoFit/>
          </a:bodyPr>
          <a:lstStyle/>
          <a:p>
            <a:pPr algn="r"/>
            <a:r>
              <a:rPr lang="en-US" b="1" dirty="0">
                <a:solidFill>
                  <a:srgbClr val="FFC000"/>
                </a:solidFill>
              </a:rPr>
              <a:t>1</a:t>
            </a:r>
          </a:p>
        </p:txBody>
      </p:sp>
      <p:sp>
        <p:nvSpPr>
          <p:cNvPr id="10" name="TextBox 9">
            <a:extLst>
              <a:ext uri="{FF2B5EF4-FFF2-40B4-BE49-F238E27FC236}">
                <a16:creationId xmlns:a16="http://schemas.microsoft.com/office/drawing/2014/main" id="{62117F27-B8B1-1341-B04D-2D7E1A67E874}"/>
              </a:ext>
            </a:extLst>
          </p:cNvPr>
          <p:cNvSpPr txBox="1"/>
          <p:nvPr/>
        </p:nvSpPr>
        <p:spPr>
          <a:xfrm>
            <a:off x="10682266" y="2735198"/>
            <a:ext cx="508473" cy="369332"/>
          </a:xfrm>
          <a:prstGeom prst="rect">
            <a:avLst/>
          </a:prstGeom>
        </p:spPr>
        <p:txBody>
          <a:bodyPr wrap="none" rtlCol="0">
            <a:spAutoFit/>
          </a:bodyPr>
          <a:lstStyle/>
          <a:p>
            <a:pPr algn="r"/>
            <a:r>
              <a:rPr lang="en-US" b="1" dirty="0">
                <a:solidFill>
                  <a:srgbClr val="FFC000"/>
                </a:solidFill>
              </a:rPr>
              <a:t>1</a:t>
            </a:r>
            <a:r>
              <a:rPr lang="en-US" b="1" dirty="0">
                <a:solidFill>
                  <a:srgbClr val="00B0F0"/>
                </a:solidFill>
              </a:rPr>
              <a:t> 1</a:t>
            </a:r>
          </a:p>
        </p:txBody>
      </p:sp>
      <p:sp>
        <p:nvSpPr>
          <p:cNvPr id="11" name="TextBox 10">
            <a:extLst>
              <a:ext uri="{FF2B5EF4-FFF2-40B4-BE49-F238E27FC236}">
                <a16:creationId xmlns:a16="http://schemas.microsoft.com/office/drawing/2014/main" id="{D9163F3C-2A60-1B40-A706-934E1B7D2F7B}"/>
              </a:ext>
            </a:extLst>
          </p:cNvPr>
          <p:cNvSpPr txBox="1"/>
          <p:nvPr/>
        </p:nvSpPr>
        <p:spPr>
          <a:xfrm>
            <a:off x="10499022" y="3252129"/>
            <a:ext cx="702436" cy="369332"/>
          </a:xfrm>
          <a:prstGeom prst="rect">
            <a:avLst/>
          </a:prstGeom>
        </p:spPr>
        <p:txBody>
          <a:bodyPr wrap="none" rtlCol="0">
            <a:spAutoFit/>
          </a:bodyPr>
          <a:lstStyle/>
          <a:p>
            <a:r>
              <a:rPr lang="en-US" b="1" dirty="0">
                <a:solidFill>
                  <a:srgbClr val="FFC000"/>
                </a:solidFill>
              </a:rPr>
              <a:t>1</a:t>
            </a:r>
            <a:r>
              <a:rPr lang="en-US" b="1" dirty="0">
                <a:solidFill>
                  <a:srgbClr val="00B0F0"/>
                </a:solidFill>
              </a:rPr>
              <a:t> 1 1</a:t>
            </a:r>
          </a:p>
        </p:txBody>
      </p:sp>
      <p:sp>
        <p:nvSpPr>
          <p:cNvPr id="12" name="TextBox 11">
            <a:extLst>
              <a:ext uri="{FF2B5EF4-FFF2-40B4-BE49-F238E27FC236}">
                <a16:creationId xmlns:a16="http://schemas.microsoft.com/office/drawing/2014/main" id="{15810581-0647-D548-8438-2817BBE19BA3}"/>
              </a:ext>
            </a:extLst>
          </p:cNvPr>
          <p:cNvSpPr txBox="1"/>
          <p:nvPr/>
        </p:nvSpPr>
        <p:spPr>
          <a:xfrm>
            <a:off x="10288488" y="3890049"/>
            <a:ext cx="896399" cy="369332"/>
          </a:xfrm>
          <a:prstGeom prst="rect">
            <a:avLst/>
          </a:prstGeom>
        </p:spPr>
        <p:txBody>
          <a:bodyPr wrap="none" rtlCol="0">
            <a:spAutoFit/>
          </a:bodyPr>
          <a:lstStyle/>
          <a:p>
            <a:r>
              <a:rPr lang="en-US" b="1" dirty="0">
                <a:solidFill>
                  <a:srgbClr val="FFC000"/>
                </a:solidFill>
              </a:rPr>
              <a:t>0</a:t>
            </a:r>
            <a:r>
              <a:rPr lang="en-US" b="1" dirty="0">
                <a:solidFill>
                  <a:srgbClr val="00B0F0"/>
                </a:solidFill>
              </a:rPr>
              <a:t> 1 1 1</a:t>
            </a:r>
          </a:p>
        </p:txBody>
      </p:sp>
      <p:sp>
        <p:nvSpPr>
          <p:cNvPr id="13" name="TextBox 12">
            <a:extLst>
              <a:ext uri="{FF2B5EF4-FFF2-40B4-BE49-F238E27FC236}">
                <a16:creationId xmlns:a16="http://schemas.microsoft.com/office/drawing/2014/main" id="{F2771A26-92F7-0144-9E4B-3C9109FFCF6C}"/>
              </a:ext>
            </a:extLst>
          </p:cNvPr>
          <p:cNvSpPr txBox="1"/>
          <p:nvPr/>
        </p:nvSpPr>
        <p:spPr>
          <a:xfrm>
            <a:off x="10094524" y="4406980"/>
            <a:ext cx="1090363" cy="369332"/>
          </a:xfrm>
          <a:prstGeom prst="rect">
            <a:avLst/>
          </a:prstGeom>
        </p:spPr>
        <p:txBody>
          <a:bodyPr wrap="none" rtlCol="0">
            <a:spAutoFit/>
          </a:bodyPr>
          <a:lstStyle/>
          <a:p>
            <a:r>
              <a:rPr lang="en-US" b="1" dirty="0">
                <a:solidFill>
                  <a:srgbClr val="FFC000"/>
                </a:solidFill>
              </a:rPr>
              <a:t>1</a:t>
            </a:r>
            <a:r>
              <a:rPr lang="en-US" b="1" dirty="0">
                <a:solidFill>
                  <a:srgbClr val="00B0F0"/>
                </a:solidFill>
              </a:rPr>
              <a:t> 0 1 1 1</a:t>
            </a:r>
          </a:p>
        </p:txBody>
      </p:sp>
      <p:sp>
        <p:nvSpPr>
          <p:cNvPr id="14" name="TextBox 13">
            <a:extLst>
              <a:ext uri="{FF2B5EF4-FFF2-40B4-BE49-F238E27FC236}">
                <a16:creationId xmlns:a16="http://schemas.microsoft.com/office/drawing/2014/main" id="{1556D4F4-7ACE-8444-A38D-CAE59249494C}"/>
              </a:ext>
            </a:extLst>
          </p:cNvPr>
          <p:cNvSpPr txBox="1"/>
          <p:nvPr/>
        </p:nvSpPr>
        <p:spPr>
          <a:xfrm>
            <a:off x="9909086" y="4923911"/>
            <a:ext cx="1284326" cy="369332"/>
          </a:xfrm>
          <a:prstGeom prst="rect">
            <a:avLst/>
          </a:prstGeom>
        </p:spPr>
        <p:txBody>
          <a:bodyPr wrap="none" rtlCol="0">
            <a:spAutoFit/>
          </a:bodyPr>
          <a:lstStyle/>
          <a:p>
            <a:r>
              <a:rPr lang="en-US" b="1" dirty="0">
                <a:solidFill>
                  <a:srgbClr val="FFC000"/>
                </a:solidFill>
              </a:rPr>
              <a:t>0</a:t>
            </a:r>
            <a:r>
              <a:rPr lang="en-US" b="1" dirty="0">
                <a:solidFill>
                  <a:srgbClr val="00B0F0"/>
                </a:solidFill>
              </a:rPr>
              <a:t> 1 0 1 1 1</a:t>
            </a:r>
          </a:p>
        </p:txBody>
      </p:sp>
      <p:sp>
        <p:nvSpPr>
          <p:cNvPr id="15" name="TextBox 14">
            <a:extLst>
              <a:ext uri="{FF2B5EF4-FFF2-40B4-BE49-F238E27FC236}">
                <a16:creationId xmlns:a16="http://schemas.microsoft.com/office/drawing/2014/main" id="{9DA24CE3-09A6-FA47-B919-F55C4AE5721E}"/>
              </a:ext>
            </a:extLst>
          </p:cNvPr>
          <p:cNvSpPr txBox="1"/>
          <p:nvPr/>
        </p:nvSpPr>
        <p:spPr>
          <a:xfrm>
            <a:off x="9718722" y="5473596"/>
            <a:ext cx="1478290" cy="369332"/>
          </a:xfrm>
          <a:prstGeom prst="rect">
            <a:avLst/>
          </a:prstGeom>
        </p:spPr>
        <p:txBody>
          <a:bodyPr wrap="none" rtlCol="0">
            <a:spAutoFit/>
          </a:bodyPr>
          <a:lstStyle/>
          <a:p>
            <a:r>
              <a:rPr lang="en-US" b="1" dirty="0">
                <a:solidFill>
                  <a:srgbClr val="FFC000"/>
                </a:solidFill>
              </a:rPr>
              <a:t>0</a:t>
            </a:r>
            <a:r>
              <a:rPr lang="en-US" b="1" dirty="0">
                <a:solidFill>
                  <a:srgbClr val="00B0F0"/>
                </a:solidFill>
              </a:rPr>
              <a:t> 0 1 0 1 1 1</a:t>
            </a:r>
          </a:p>
        </p:txBody>
      </p:sp>
      <p:sp>
        <p:nvSpPr>
          <p:cNvPr id="16" name="TextBox 15">
            <a:extLst>
              <a:ext uri="{FF2B5EF4-FFF2-40B4-BE49-F238E27FC236}">
                <a16:creationId xmlns:a16="http://schemas.microsoft.com/office/drawing/2014/main" id="{70B13F7F-DAE4-7043-8469-F52AD650A83A}"/>
              </a:ext>
            </a:extLst>
          </p:cNvPr>
          <p:cNvSpPr txBox="1"/>
          <p:nvPr/>
        </p:nvSpPr>
        <p:spPr>
          <a:xfrm>
            <a:off x="9539222" y="5957773"/>
            <a:ext cx="1672253" cy="369332"/>
          </a:xfrm>
          <a:prstGeom prst="rect">
            <a:avLst/>
          </a:prstGeom>
        </p:spPr>
        <p:txBody>
          <a:bodyPr wrap="none" rtlCol="0">
            <a:spAutoFit/>
          </a:bodyPr>
          <a:lstStyle/>
          <a:p>
            <a:r>
              <a:rPr lang="en-US" b="1" dirty="0">
                <a:solidFill>
                  <a:srgbClr val="FFC000"/>
                </a:solidFill>
              </a:rPr>
              <a:t>1</a:t>
            </a:r>
            <a:r>
              <a:rPr lang="en-US" b="1" dirty="0">
                <a:solidFill>
                  <a:srgbClr val="00B0F0"/>
                </a:solidFill>
              </a:rPr>
              <a:t> 0 0 1 0 1 1 1</a:t>
            </a:r>
          </a:p>
        </p:txBody>
      </p:sp>
    </p:spTree>
    <p:extLst>
      <p:ext uri="{BB962C8B-B14F-4D97-AF65-F5344CB8AC3E}">
        <p14:creationId xmlns:p14="http://schemas.microsoft.com/office/powerpoint/2010/main" val="855727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Hexadecimal system</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44</a:t>
            </a:fld>
            <a:endParaRPr lang="en-US" dirty="0">
              <a:uFillTx/>
            </a:endParaRPr>
          </a:p>
        </p:txBody>
      </p:sp>
    </p:spTree>
    <p:extLst>
      <p:ext uri="{BB962C8B-B14F-4D97-AF65-F5344CB8AC3E}">
        <p14:creationId xmlns:p14="http://schemas.microsoft.com/office/powerpoint/2010/main" val="3595736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Hexadecimal and octal numbers</a:t>
            </a:r>
          </a:p>
        </p:txBody>
      </p:sp>
      <p:sp>
        <p:nvSpPr>
          <p:cNvPr id="3" name="Content Placeholder 2"/>
          <p:cNvSpPr>
            <a:spLocks noGrp="1"/>
          </p:cNvSpPr>
          <p:nvPr>
            <p:ph idx="1"/>
          </p:nvPr>
        </p:nvSpPr>
        <p:spPr/>
        <p:txBody>
          <a:bodyPr/>
          <a:lstStyle/>
          <a:p>
            <a:r>
              <a:rPr lang="en-US" dirty="0"/>
              <a:t>The computer can understand binary numbers, but they are not always practical. The sequence can get very long.</a:t>
            </a:r>
          </a:p>
          <a:p>
            <a:r>
              <a:rPr lang="en-US" dirty="0"/>
              <a:t>We can convert binary to any other system that has base of power of 2	(e.g. 2</a:t>
            </a:r>
            <a:r>
              <a:rPr lang="en-US" baseline="30000" dirty="0"/>
              <a:t>2</a:t>
            </a:r>
            <a:r>
              <a:rPr lang="en-US" dirty="0"/>
              <a:t> = 4, 2</a:t>
            </a:r>
            <a:r>
              <a:rPr lang="en-US" baseline="30000" dirty="0"/>
              <a:t>3</a:t>
            </a:r>
            <a:r>
              <a:rPr lang="en-US" dirty="0"/>
              <a:t> = 8, 2</a:t>
            </a:r>
            <a:r>
              <a:rPr lang="en-US" baseline="30000" dirty="0"/>
              <a:t>4</a:t>
            </a:r>
            <a:r>
              <a:rPr lang="en-US" dirty="0"/>
              <a:t> = 16, … )</a:t>
            </a:r>
          </a:p>
          <a:p>
            <a:r>
              <a:rPr lang="en-US" dirty="0"/>
              <a:t>Numeral system with base 8 is also called </a:t>
            </a:r>
            <a:r>
              <a:rPr lang="en-US" b="1" dirty="0"/>
              <a:t>OCTAL</a:t>
            </a:r>
            <a:r>
              <a:rPr lang="en-US" dirty="0"/>
              <a:t>.</a:t>
            </a:r>
          </a:p>
          <a:p>
            <a:r>
              <a:rPr lang="en-US" dirty="0"/>
              <a:t>Numeral system with base 16 is also called </a:t>
            </a:r>
            <a:r>
              <a:rPr lang="en-US" b="1" dirty="0">
                <a:solidFill>
                  <a:srgbClr val="FFC000"/>
                </a:solidFill>
              </a:rPr>
              <a:t>HEXADECIMAL</a:t>
            </a:r>
            <a:r>
              <a:rPr lang="en-US" dirty="0"/>
              <a:t>.</a:t>
            </a:r>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45</a:t>
            </a:fld>
            <a:endParaRPr lang="en-US" dirty="0">
              <a:uFillTx/>
            </a:endParaRPr>
          </a:p>
        </p:txBody>
      </p:sp>
    </p:spTree>
    <p:extLst>
      <p:ext uri="{BB962C8B-B14F-4D97-AF65-F5344CB8AC3E}">
        <p14:creationId xmlns:p14="http://schemas.microsoft.com/office/powerpoint/2010/main" val="779543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Hexadecimal system</a:t>
            </a:r>
          </a:p>
        </p:txBody>
      </p:sp>
      <p:sp>
        <p:nvSpPr>
          <p:cNvPr id="3" name="Content Placeholder 2"/>
          <p:cNvSpPr>
            <a:spLocks noGrp="1"/>
          </p:cNvSpPr>
          <p:nvPr>
            <p:ph idx="1"/>
          </p:nvPr>
        </p:nvSpPr>
        <p:spPr/>
        <p:txBody>
          <a:bodyPr>
            <a:normAutofit/>
          </a:bodyPr>
          <a:lstStyle/>
          <a:p>
            <a:r>
              <a:rPr lang="en-US" dirty="0"/>
              <a:t>Moving to base 16 means we have 16 sequential numbers (including 0) as base units.</a:t>
            </a:r>
          </a:p>
          <a:p>
            <a:r>
              <a:rPr lang="en-US" dirty="0"/>
              <a:t>That means we have to “invent” 6 more numbers greater than 9 and smaller than 10.</a:t>
            </a:r>
          </a:p>
          <a:p>
            <a:pPr marL="457200" lvl="1" indent="0">
              <a:buNone/>
            </a:pPr>
            <a:r>
              <a:rPr lang="en-US" dirty="0"/>
              <a:t>1				7				</a:t>
            </a:r>
            <a:r>
              <a:rPr lang="en-US" b="1" dirty="0">
                <a:solidFill>
                  <a:srgbClr val="FFC000"/>
                </a:solidFill>
              </a:rPr>
              <a:t>D</a:t>
            </a:r>
          </a:p>
          <a:p>
            <a:pPr marL="457200" lvl="1" indent="0">
              <a:buNone/>
            </a:pPr>
            <a:r>
              <a:rPr lang="en-US" dirty="0"/>
              <a:t>2				8				</a:t>
            </a:r>
            <a:r>
              <a:rPr lang="en-US" b="1" dirty="0">
                <a:solidFill>
                  <a:srgbClr val="FFC000"/>
                </a:solidFill>
              </a:rPr>
              <a:t>E</a:t>
            </a:r>
          </a:p>
          <a:p>
            <a:pPr marL="457200" lvl="1" indent="0">
              <a:buNone/>
            </a:pPr>
            <a:r>
              <a:rPr lang="en-US" dirty="0"/>
              <a:t>3				9				</a:t>
            </a:r>
            <a:r>
              <a:rPr lang="en-US" b="1" dirty="0">
                <a:solidFill>
                  <a:srgbClr val="FFC000"/>
                </a:solidFill>
              </a:rPr>
              <a:t>F</a:t>
            </a:r>
          </a:p>
          <a:p>
            <a:pPr marL="457200" lvl="1" indent="0">
              <a:buNone/>
            </a:pPr>
            <a:r>
              <a:rPr lang="en-US" dirty="0"/>
              <a:t>4				</a:t>
            </a:r>
            <a:r>
              <a:rPr lang="en-US" b="1" dirty="0">
                <a:solidFill>
                  <a:srgbClr val="FFC000"/>
                </a:solidFill>
              </a:rPr>
              <a:t>A</a:t>
            </a:r>
            <a:r>
              <a:rPr lang="en-US" dirty="0"/>
              <a:t>			1	0</a:t>
            </a:r>
          </a:p>
          <a:p>
            <a:pPr marL="457200" lvl="1" indent="0">
              <a:buNone/>
            </a:pPr>
            <a:r>
              <a:rPr lang="en-US" dirty="0"/>
              <a:t>5				</a:t>
            </a:r>
            <a:r>
              <a:rPr lang="en-US" b="1" dirty="0">
                <a:solidFill>
                  <a:srgbClr val="FFC000"/>
                </a:solidFill>
              </a:rPr>
              <a:t>B			</a:t>
            </a:r>
            <a:r>
              <a:rPr lang="en-US" dirty="0"/>
              <a:t>1	1</a:t>
            </a:r>
          </a:p>
          <a:p>
            <a:pPr marL="457200" lvl="1" indent="0">
              <a:buNone/>
            </a:pPr>
            <a:r>
              <a:rPr lang="en-US" dirty="0"/>
              <a:t>6				</a:t>
            </a:r>
            <a:r>
              <a:rPr lang="en-US" b="1" dirty="0">
                <a:solidFill>
                  <a:srgbClr val="FFC000"/>
                </a:solidFill>
              </a:rPr>
              <a:t>C			</a:t>
            </a:r>
            <a:r>
              <a:rPr lang="en-US" dirty="0"/>
              <a:t>1	2</a:t>
            </a:r>
            <a:endParaRPr lang="en-US" b="1" dirty="0">
              <a:solidFill>
                <a:srgbClr val="FFC000"/>
              </a:solidFill>
            </a:endParaRPr>
          </a:p>
          <a:p>
            <a:pPr marL="457200" lvl="1"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46</a:t>
            </a:fld>
            <a:endParaRPr lang="en-US" dirty="0">
              <a:uFillTx/>
            </a:endParaRPr>
          </a:p>
        </p:txBody>
      </p:sp>
    </p:spTree>
    <p:extLst>
      <p:ext uri="{BB962C8B-B14F-4D97-AF65-F5344CB8AC3E}">
        <p14:creationId xmlns:p14="http://schemas.microsoft.com/office/powerpoint/2010/main" val="2346079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decimal, binary and hexadecimal values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4369" y="2001838"/>
            <a:ext cx="2196470" cy="4703762"/>
          </a:xfrm>
        </p:spPr>
      </p:pic>
      <p:sp>
        <p:nvSpPr>
          <p:cNvPr id="4" name="Slide Number Placeholder 3"/>
          <p:cNvSpPr>
            <a:spLocks noGrp="1"/>
          </p:cNvSpPr>
          <p:nvPr>
            <p:ph type="sldNum" sz="quarter" idx="12"/>
          </p:nvPr>
        </p:nvSpPr>
        <p:spPr/>
        <p:txBody>
          <a:bodyPr/>
          <a:lstStyle/>
          <a:p>
            <a:fld id="{D57F1E4F-1CFF-5643-939E-02111984F565}" type="slidenum">
              <a:rPr lang="en-US" smtClean="0">
                <a:uFillTx/>
              </a:rPr>
              <a:t>47</a:t>
            </a:fld>
            <a:endParaRPr lang="en-US" dirty="0">
              <a:uFillTx/>
            </a:endParaRPr>
          </a:p>
        </p:txBody>
      </p:sp>
    </p:spTree>
    <p:extLst>
      <p:ext uri="{BB962C8B-B14F-4D97-AF65-F5344CB8AC3E}">
        <p14:creationId xmlns:p14="http://schemas.microsoft.com/office/powerpoint/2010/main" val="381501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exercise</a:t>
            </a:r>
          </a:p>
        </p:txBody>
      </p:sp>
      <p:sp>
        <p:nvSpPr>
          <p:cNvPr id="3" name="Content Placeholder 2"/>
          <p:cNvSpPr>
            <a:spLocks noGrp="1"/>
          </p:cNvSpPr>
          <p:nvPr>
            <p:ph sz="half" idx="1"/>
          </p:nvPr>
        </p:nvSpPr>
        <p:spPr/>
        <p:txBody>
          <a:bodyPr>
            <a:normAutofit/>
          </a:bodyPr>
          <a:lstStyle/>
          <a:p>
            <a:r>
              <a:rPr lang="en-US" dirty="0"/>
              <a:t>We know how to convert ANY base to base 10 and vice-versa.</a:t>
            </a:r>
          </a:p>
          <a:p>
            <a:r>
              <a:rPr lang="en-US" dirty="0"/>
              <a:t>Apply the conversion algorithm to convert 711</a:t>
            </a:r>
            <a:r>
              <a:rPr lang="en-US" baseline="-25000" dirty="0"/>
              <a:t>10</a:t>
            </a:r>
            <a:r>
              <a:rPr lang="en-US" dirty="0"/>
              <a:t> to hexadecimal.</a:t>
            </a:r>
          </a:p>
          <a:p>
            <a:endParaRPr lang="en-US" dirty="0"/>
          </a:p>
          <a:p>
            <a:pPr marL="0" indent="0">
              <a:buNone/>
            </a:pPr>
            <a:endParaRPr lang="en-US" dirty="0"/>
          </a:p>
          <a:p>
            <a:pPr marL="0" indent="0">
              <a:buNone/>
            </a:pPr>
            <a:endParaRPr lang="en-US" dirty="0"/>
          </a:p>
          <a:p>
            <a:r>
              <a:rPr lang="en-US" dirty="0"/>
              <a:t>Thus we conclude that </a:t>
            </a:r>
          </a:p>
          <a:p>
            <a:pPr marL="0" indent="0">
              <a:buNone/>
            </a:pPr>
            <a:r>
              <a:rPr lang="en-US" dirty="0"/>
              <a:t>	711</a:t>
            </a:r>
            <a:r>
              <a:rPr lang="en-US" baseline="-25000" dirty="0"/>
              <a:t>10 </a:t>
            </a:r>
            <a:r>
              <a:rPr lang="en-US" dirty="0"/>
              <a:t>= 2</a:t>
            </a:r>
            <a:r>
              <a:rPr lang="en-US" b="1" dirty="0">
                <a:solidFill>
                  <a:srgbClr val="FFC000"/>
                </a:solidFill>
              </a:rPr>
              <a:t>C</a:t>
            </a:r>
            <a:r>
              <a:rPr lang="en-US" dirty="0"/>
              <a:t>7</a:t>
            </a:r>
            <a:r>
              <a:rPr lang="en-US" baseline="-25000" dirty="0"/>
              <a:t>16</a:t>
            </a:r>
            <a:r>
              <a:rPr lang="en-US" dirty="0"/>
              <a: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48</a:t>
            </a:fld>
            <a:endParaRPr lang="en-US" dirty="0">
              <a:uFillTx/>
            </a:endParaRP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0265" y="2616200"/>
            <a:ext cx="3960569" cy="2781299"/>
          </a:xfrm>
        </p:spPr>
      </p:pic>
    </p:spTree>
    <p:extLst>
      <p:ext uri="{BB962C8B-B14F-4D97-AF65-F5344CB8AC3E}">
        <p14:creationId xmlns:p14="http://schemas.microsoft.com/office/powerpoint/2010/main" val="3669264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9582" y="3114198"/>
            <a:ext cx="2401252" cy="3179497"/>
          </a:xfrm>
        </p:spPr>
      </p:pic>
      <p:sp>
        <p:nvSpPr>
          <p:cNvPr id="4" name="Slide Number Placeholder 3"/>
          <p:cNvSpPr>
            <a:spLocks noGrp="1"/>
          </p:cNvSpPr>
          <p:nvPr>
            <p:ph type="sldNum" sz="quarter" idx="12"/>
          </p:nvPr>
        </p:nvSpPr>
        <p:spPr/>
        <p:txBody>
          <a:bodyPr/>
          <a:lstStyle/>
          <a:p>
            <a:fld id="{D57F1E4F-1CFF-5643-939E-02111984F565}" type="slidenum">
              <a:rPr lang="en-US" smtClean="0">
                <a:uFillTx/>
              </a:rPr>
              <a:t>49</a:t>
            </a:fld>
            <a:endParaRPr lang="en-US" dirty="0">
              <a:uFillTx/>
            </a:endParaRPr>
          </a:p>
        </p:txBody>
      </p:sp>
      <p:sp>
        <p:nvSpPr>
          <p:cNvPr id="6" name="Oval Callout 5"/>
          <p:cNvSpPr/>
          <p:nvPr/>
        </p:nvSpPr>
        <p:spPr>
          <a:xfrm>
            <a:off x="2090076" y="1977548"/>
            <a:ext cx="5334000" cy="2273300"/>
          </a:xfrm>
          <a:prstGeom prst="wedgeEllipseCallout">
            <a:avLst>
              <a:gd name="adj1" fmla="val 51468"/>
              <a:gd name="adj2" fmla="val 54679"/>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b="1" dirty="0">
                <a:ln/>
                <a:solidFill>
                  <a:schemeClr val="bg1"/>
                </a:solidFill>
              </a:rPr>
              <a:t>There are only 10 types of people in the world:</a:t>
            </a:r>
          </a:p>
          <a:p>
            <a:pPr algn="ctr"/>
            <a:r>
              <a:rPr lang="en-US" b="1" dirty="0">
                <a:ln/>
                <a:solidFill>
                  <a:schemeClr val="bg1"/>
                </a:solidFill>
              </a:rPr>
              <a:t>-----------------------</a:t>
            </a:r>
          </a:p>
          <a:p>
            <a:pPr algn="ctr"/>
            <a:r>
              <a:rPr lang="en-US" b="1" dirty="0">
                <a:ln/>
                <a:solidFill>
                  <a:schemeClr val="bg1"/>
                </a:solidFill>
              </a:rPr>
              <a:t>Those who understand BINARY and those who don’t.</a:t>
            </a:r>
          </a:p>
        </p:txBody>
      </p:sp>
    </p:spTree>
    <p:extLst>
      <p:ext uri="{BB962C8B-B14F-4D97-AF65-F5344CB8AC3E}">
        <p14:creationId xmlns:p14="http://schemas.microsoft.com/office/powerpoint/2010/main" val="214693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numeral systems</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a:t>Can you count the number of apples in the basket and write it down !?</a:t>
            </a:r>
          </a:p>
          <a:p>
            <a:pPr marL="457200" indent="-457200">
              <a:buFont typeface="+mj-lt"/>
              <a:buAutoNum type="arabicPeriod"/>
            </a:pPr>
            <a:r>
              <a:rPr lang="en-US" dirty="0"/>
              <a:t>Can you calculate 103 + 40 = ?</a:t>
            </a:r>
          </a:p>
          <a:p>
            <a:pPr marL="457200" indent="-457200">
              <a:buFont typeface="+mj-lt"/>
              <a:buAutoNum type="arabicPeriod"/>
            </a:pPr>
            <a:r>
              <a:rPr lang="en-US" dirty="0"/>
              <a:t>Do you know what 0 (zero) is?</a:t>
            </a:r>
          </a:p>
          <a:p>
            <a:pPr marL="0" indent="0">
              <a:buNone/>
            </a:pPr>
            <a:endParaRPr lang="en-US" dirty="0"/>
          </a:p>
          <a:p>
            <a:pPr marL="0" indent="0">
              <a:buNone/>
            </a:pPr>
            <a:endParaRPr lang="en-US" dirty="0"/>
          </a:p>
          <a:p>
            <a:r>
              <a:rPr lang="en-US" dirty="0"/>
              <a:t>Perhaps these questions seems silly nowadays. </a:t>
            </a:r>
          </a:p>
          <a:p>
            <a:r>
              <a:rPr lang="en-US" dirty="0"/>
              <a:t>2.000 years ago you would be seen as genius (or heretic) if you could answer 2) and 3).</a:t>
            </a:r>
          </a:p>
          <a:p>
            <a:r>
              <a:rPr lang="en-US" dirty="0"/>
              <a:t>40.000 years ago even 1) was daunting.</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197" y="2564556"/>
            <a:ext cx="2207103" cy="1461344"/>
          </a:xfrm>
          <a:prstGeom prst="rect">
            <a:avLst/>
          </a:prstGeom>
        </p:spPr>
      </p:pic>
    </p:spTree>
    <p:extLst>
      <p:ext uri="{BB962C8B-B14F-4D97-AF65-F5344CB8AC3E}">
        <p14:creationId xmlns:p14="http://schemas.microsoft.com/office/powerpoint/2010/main" val="707336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6B25-FD3C-4F91-9E70-E0E6AAEC7973}"/>
              </a:ext>
            </a:extLst>
          </p:cNvPr>
          <p:cNvSpPr>
            <a:spLocks noGrp="1"/>
          </p:cNvSpPr>
          <p:nvPr>
            <p:ph type="title"/>
          </p:nvPr>
        </p:nvSpPr>
        <p:spPr>
          <a:xfrm>
            <a:off x="3836080" y="0"/>
            <a:ext cx="3906503" cy="767687"/>
          </a:xfrm>
        </p:spPr>
        <p:txBody>
          <a:bodyPr/>
          <a:lstStyle/>
          <a:p>
            <a:r>
              <a:rPr lang="nl-NL"/>
              <a:t>Summary Quiz</a:t>
            </a:r>
          </a:p>
        </p:txBody>
      </p:sp>
      <p:sp>
        <p:nvSpPr>
          <p:cNvPr id="3" name="Content Placeholder 2">
            <a:extLst>
              <a:ext uri="{FF2B5EF4-FFF2-40B4-BE49-F238E27FC236}">
                <a16:creationId xmlns:a16="http://schemas.microsoft.com/office/drawing/2014/main" id="{74FE7183-A681-4F8B-A71A-B6F7A63E7FF0}"/>
              </a:ext>
            </a:extLst>
          </p:cNvPr>
          <p:cNvSpPr>
            <a:spLocks noGrp="1"/>
          </p:cNvSpPr>
          <p:nvPr>
            <p:ph idx="1"/>
          </p:nvPr>
        </p:nvSpPr>
        <p:spPr>
          <a:xfrm>
            <a:off x="616291" y="549027"/>
            <a:ext cx="8946541" cy="5387593"/>
          </a:xfrm>
        </p:spPr>
        <p:txBody>
          <a:bodyPr>
            <a:normAutofit/>
          </a:bodyPr>
          <a:lstStyle/>
          <a:p>
            <a:pPr marL="457200" indent="-457200">
              <a:buFont typeface="+mj-lt"/>
              <a:buAutoNum type="arabicPeriod"/>
            </a:pPr>
            <a:r>
              <a:rPr lang="en-US" dirty="0"/>
              <a:t>What types of numeral systems have we been using throughout the history to represent numerical values?</a:t>
            </a:r>
          </a:p>
          <a:p>
            <a:pPr marL="457200" indent="-457200">
              <a:buFont typeface="+mj-lt"/>
              <a:buAutoNum type="arabicPeriod"/>
            </a:pPr>
            <a:r>
              <a:rPr lang="en-US" dirty="0"/>
              <a:t>How are numbers represented in the earliest numeral system(s)?</a:t>
            </a:r>
          </a:p>
          <a:p>
            <a:pPr marL="457200" indent="-457200">
              <a:buFont typeface="+mj-lt"/>
              <a:buAutoNum type="arabicPeriod"/>
            </a:pPr>
            <a:r>
              <a:rPr lang="en-US" dirty="0"/>
              <a:t>Why were the early symbols focusing on values divisible by 5 and 10?</a:t>
            </a:r>
          </a:p>
          <a:p>
            <a:pPr marL="457200" indent="-457200">
              <a:buFont typeface="+mj-lt"/>
              <a:buAutoNum type="arabicPeriod"/>
            </a:pPr>
            <a:r>
              <a:rPr lang="en-US" dirty="0"/>
              <a:t>Which advancements / changes did the introduction of Hindu-Arabic, or Indo-Arabic system brought?</a:t>
            </a:r>
          </a:p>
          <a:p>
            <a:pPr marL="457200" indent="-457200">
              <a:buFont typeface="+mj-lt"/>
              <a:buAutoNum type="arabicPeriod"/>
            </a:pPr>
            <a:r>
              <a:rPr lang="en-US" dirty="0"/>
              <a:t>What is the purpose of zero?</a:t>
            </a:r>
          </a:p>
          <a:p>
            <a:pPr marL="457200" indent="-457200">
              <a:buFont typeface="+mj-lt"/>
              <a:buAutoNum type="arabicPeriod"/>
            </a:pPr>
            <a:r>
              <a:rPr lang="en-US" dirty="0"/>
              <a:t>What is base?</a:t>
            </a:r>
          </a:p>
          <a:p>
            <a:pPr marL="457200" indent="-457200">
              <a:buFont typeface="+mj-lt"/>
              <a:buAutoNum type="arabicPeriod"/>
            </a:pPr>
            <a:r>
              <a:rPr lang="en-US" dirty="0"/>
              <a:t>Why are binary numbers used in computer science?</a:t>
            </a:r>
          </a:p>
          <a:p>
            <a:pPr marL="457200" indent="-457200">
              <a:buFont typeface="+mj-lt"/>
              <a:buAutoNum type="arabicPeriod"/>
            </a:pPr>
            <a:r>
              <a:rPr lang="en-US" dirty="0"/>
              <a:t>Why are hexadecimal and octal numbers also used in computer science? What is the base for each?</a:t>
            </a:r>
          </a:p>
          <a:p>
            <a:pPr marL="457200" indent="-457200">
              <a:buFont typeface="+mj-lt"/>
              <a:buAutoNum type="arabicPeriod"/>
            </a:pPr>
            <a:r>
              <a:rPr lang="en-US" dirty="0"/>
              <a:t>How do you convert from and to decimal number?</a:t>
            </a:r>
          </a:p>
          <a:p>
            <a:pPr marL="0" indent="0">
              <a:buNone/>
            </a:pPr>
            <a:endParaRPr lang="en-US" dirty="0"/>
          </a:p>
          <a:p>
            <a:endParaRPr lang="nl-NL" dirty="0"/>
          </a:p>
        </p:txBody>
      </p:sp>
      <p:sp>
        <p:nvSpPr>
          <p:cNvPr id="4" name="Slide Number Placeholder 3">
            <a:extLst>
              <a:ext uri="{FF2B5EF4-FFF2-40B4-BE49-F238E27FC236}">
                <a16:creationId xmlns:a16="http://schemas.microsoft.com/office/drawing/2014/main" id="{6839F270-006B-4267-B66F-A3A8B467115C}"/>
              </a:ext>
            </a:extLst>
          </p:cNvPr>
          <p:cNvSpPr>
            <a:spLocks noGrp="1"/>
          </p:cNvSpPr>
          <p:nvPr>
            <p:ph type="sldNum" sz="quarter" idx="12"/>
          </p:nvPr>
        </p:nvSpPr>
        <p:spPr/>
        <p:txBody>
          <a:bodyPr/>
          <a:lstStyle/>
          <a:p>
            <a:fld id="{D57F1E4F-1CFF-5643-939E-02111984F565}" type="slidenum">
              <a:rPr lang="en-US" smtClean="0">
                <a:uFillTx/>
              </a:rPr>
              <a:t>50</a:t>
            </a:fld>
            <a:endParaRPr lang="en-US" dirty="0">
              <a:uFillTx/>
            </a:endParaRPr>
          </a:p>
        </p:txBody>
      </p:sp>
    </p:spTree>
    <p:extLst>
      <p:ext uri="{BB962C8B-B14F-4D97-AF65-F5344CB8AC3E}">
        <p14:creationId xmlns:p14="http://schemas.microsoft.com/office/powerpoint/2010/main" val="3762242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296979" y="967018"/>
            <a:ext cx="11519383" cy="5456653"/>
          </a:xfrm>
        </p:spPr>
        <p:txBody>
          <a:bodyPr>
            <a:normAutofit/>
          </a:bodyPr>
          <a:lstStyle/>
          <a:p>
            <a:pPr marL="457200" indent="-457200">
              <a:buFont typeface="+mj-lt"/>
              <a:buAutoNum type="arabicPeriod"/>
            </a:pPr>
            <a:r>
              <a:rPr lang="en-US" dirty="0"/>
              <a:t>In our history, we have used non-positional and positional numeral systems to represent numerical values.</a:t>
            </a:r>
          </a:p>
          <a:p>
            <a:pPr marL="457200" indent="-457200">
              <a:buFont typeface="+mj-lt"/>
              <a:buAutoNum type="arabicPeriod"/>
            </a:pPr>
            <a:r>
              <a:rPr lang="en-US" dirty="0"/>
              <a:t>In a non-positional numeral system, each symbol represents the same value regardless of its position. The numerical value is determined through the addition of values.</a:t>
            </a:r>
          </a:p>
          <a:p>
            <a:pPr marL="457200" indent="-457200">
              <a:buFont typeface="+mj-lt"/>
              <a:buAutoNum type="arabicPeriod"/>
            </a:pPr>
            <a:r>
              <a:rPr lang="en-US" dirty="0"/>
              <a:t>We (humans) natively use the decimal system. The main reason is the number of fingers on our hands, 5 + 5 = 10. That is why early symbols were all values divisible by 5 and 10.</a:t>
            </a:r>
          </a:p>
          <a:p>
            <a:pPr marL="457200" indent="-457200">
              <a:buFont typeface="+mj-lt"/>
              <a:buAutoNum type="arabicPeriod"/>
            </a:pPr>
            <a:r>
              <a:rPr lang="en-US" dirty="0"/>
              <a:t>The decimal positional numeral system (Hindu-Arabic, or Indo-Arabic) uses 10 symbols and the value of each symbol is determined by its face and place value. Thanks to positional numeral systems, mankind could easily express large numbers without the need for addition (and subtraction).</a:t>
            </a:r>
          </a:p>
          <a:p>
            <a:pPr marL="457200" indent="-457200">
              <a:buFont typeface="+mj-lt"/>
              <a:buAutoNum type="arabicPeriod"/>
            </a:pPr>
            <a:r>
              <a:rPr lang="en-US" dirty="0"/>
              <a:t>Zero has a twofold purpose: as placeholder and no value.</a:t>
            </a:r>
          </a:p>
          <a:p>
            <a:pPr marL="457200" indent="-457200">
              <a:buFont typeface="+mj-lt"/>
              <a:buAutoNum type="arabicPeriod"/>
            </a:pPr>
            <a:r>
              <a:rPr lang="en-US" dirty="0"/>
              <a:t>The base is the number of different symbols – digits (and letters) that a system of counting is using to represent numbers. </a:t>
            </a:r>
          </a:p>
          <a:p>
            <a:pPr marL="457200" indent="-457200">
              <a:buFont typeface="+mj-lt"/>
              <a:buAutoNum type="arabicPeriod"/>
            </a:pPr>
            <a:endParaRPr lang="nl-NL" dirty="0"/>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51</a:t>
            </a:fld>
            <a:endParaRPr lang="en-US" dirty="0">
              <a:uFillTx/>
            </a:endParaRPr>
          </a:p>
        </p:txBody>
      </p:sp>
    </p:spTree>
    <p:extLst>
      <p:ext uri="{BB962C8B-B14F-4D97-AF65-F5344CB8AC3E}">
        <p14:creationId xmlns:p14="http://schemas.microsoft.com/office/powerpoint/2010/main" val="114770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336308" y="1242321"/>
            <a:ext cx="11519383" cy="5456653"/>
          </a:xfrm>
        </p:spPr>
        <p:txBody>
          <a:bodyPr/>
          <a:lstStyle/>
          <a:p>
            <a:pPr marL="457200" indent="-457200">
              <a:buFont typeface="+mj-lt"/>
              <a:buAutoNum type="arabicPeriod" startAt="7"/>
            </a:pPr>
            <a:r>
              <a:rPr lang="en-US" dirty="0"/>
              <a:t>Machines cannot understand the notion of numbers. At best they can differentiate between two states: circuit open and circuit closed. That is equivalent to base 2 or the binary numeral system.</a:t>
            </a:r>
          </a:p>
          <a:p>
            <a:pPr marL="457200" indent="-457200">
              <a:buFont typeface="+mj-lt"/>
              <a:buAutoNum type="arabicPeriod" startAt="7"/>
            </a:pPr>
            <a:r>
              <a:rPr lang="en-US" dirty="0"/>
              <a:t>The hexadecimal and octal systems are used because binary numbers are not always practical (the sequence can get very long). The base for hexadecimal is 16 and for octal is 8.  Each hexadecimal numeral corresponds to 4 binary bits, and each octal numeral corresponds to 3 binary bits.</a:t>
            </a:r>
          </a:p>
          <a:p>
            <a:pPr marL="457200" indent="-457200">
              <a:buFont typeface="+mj-lt"/>
              <a:buAutoNum type="arabicPeriod" startAt="7"/>
            </a:pPr>
            <a:r>
              <a:rPr lang="en-US" dirty="0"/>
              <a:t>Conversion from and to </a:t>
            </a:r>
            <a:r>
              <a:rPr lang="en-US"/>
              <a:t>decimal numbers </a:t>
            </a:r>
            <a:r>
              <a:rPr lang="en-US" dirty="0"/>
              <a:t>is covered in slides 37 – 43.</a:t>
            </a:r>
          </a:p>
          <a:p>
            <a:pPr marL="457200" indent="-457200">
              <a:buFont typeface="+mj-lt"/>
              <a:buAutoNum type="arabicPeriod" startAt="7"/>
            </a:pPr>
            <a:endParaRPr lang="nl-NL" dirty="0"/>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52</a:t>
            </a:fld>
            <a:endParaRPr lang="en-US" dirty="0">
              <a:uFillTx/>
            </a:endParaRPr>
          </a:p>
        </p:txBody>
      </p:sp>
    </p:spTree>
    <p:extLst>
      <p:ext uri="{BB962C8B-B14F-4D97-AF65-F5344CB8AC3E}">
        <p14:creationId xmlns:p14="http://schemas.microsoft.com/office/powerpoint/2010/main" val="3420105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132-F816-5547-956F-5F767E3DCD1D}"/>
              </a:ext>
            </a:extLst>
          </p:cNvPr>
          <p:cNvSpPr>
            <a:spLocks noGrp="1"/>
          </p:cNvSpPr>
          <p:nvPr>
            <p:ph type="title"/>
          </p:nvPr>
        </p:nvSpPr>
        <p:spPr/>
        <p:txBody>
          <a:bodyPr/>
          <a:lstStyle/>
          <a:p>
            <a:r>
              <a:rPr lang="en-NL" dirty="0"/>
              <a:t>Extra material - videos</a:t>
            </a:r>
          </a:p>
        </p:txBody>
      </p:sp>
      <p:sp>
        <p:nvSpPr>
          <p:cNvPr id="3" name="Content Placeholder 2">
            <a:extLst>
              <a:ext uri="{FF2B5EF4-FFF2-40B4-BE49-F238E27FC236}">
                <a16:creationId xmlns:a16="http://schemas.microsoft.com/office/drawing/2014/main" id="{6C73045F-F7CB-A441-9381-AD6053F15BC0}"/>
              </a:ext>
            </a:extLst>
          </p:cNvPr>
          <p:cNvSpPr>
            <a:spLocks noGrp="1"/>
          </p:cNvSpPr>
          <p:nvPr>
            <p:ph idx="1"/>
          </p:nvPr>
        </p:nvSpPr>
        <p:spPr/>
        <p:txBody>
          <a:bodyPr/>
          <a:lstStyle/>
          <a:p>
            <a:r>
              <a:rPr lang="en-NL" dirty="0"/>
              <a:t>Disclaimer:</a:t>
            </a:r>
          </a:p>
          <a:p>
            <a:pPr marL="0" indent="0">
              <a:buNone/>
            </a:pPr>
            <a:r>
              <a:rPr lang="en-NL" dirty="0"/>
              <a:t>The following videos are </a:t>
            </a:r>
            <a:r>
              <a:rPr lang="en-NL" b="1" u="sng" dirty="0"/>
              <a:t>not</a:t>
            </a:r>
            <a:r>
              <a:rPr lang="en-NL" u="sng" dirty="0"/>
              <a:t> part of the course material</a:t>
            </a:r>
            <a:r>
              <a:rPr lang="en-NL" dirty="0"/>
              <a:t>, and as such, are treated as an extra information. The teaching team believes it is beneficial to the students to also have the topics presented from a different perspective. Some video will provide more information that given at the lesson, some less.</a:t>
            </a:r>
          </a:p>
          <a:p>
            <a:pPr marL="0" indent="0">
              <a:buNone/>
            </a:pPr>
            <a:r>
              <a:rPr lang="en-NL" dirty="0"/>
              <a:t>For the exam, the only relevant information is considered the one given by the teachers and written in the course book.</a:t>
            </a:r>
          </a:p>
          <a:p>
            <a:pPr marL="0" indent="0">
              <a:buNone/>
            </a:pPr>
            <a:r>
              <a:rPr lang="en-NL" dirty="0"/>
              <a:t>To understand the topics better, using external sources, like the videos given below, is strongly recommended. Feel free to explore, and ask your teacher should you have any questions.</a:t>
            </a:r>
          </a:p>
          <a:p>
            <a:endParaRPr lang="en-NL" dirty="0"/>
          </a:p>
        </p:txBody>
      </p:sp>
      <p:sp>
        <p:nvSpPr>
          <p:cNvPr id="4" name="Slide Number Placeholder 3">
            <a:extLst>
              <a:ext uri="{FF2B5EF4-FFF2-40B4-BE49-F238E27FC236}">
                <a16:creationId xmlns:a16="http://schemas.microsoft.com/office/drawing/2014/main" id="{48EC5655-6660-E14D-B397-FEF37C6AD99F}"/>
              </a:ext>
            </a:extLst>
          </p:cNvPr>
          <p:cNvSpPr>
            <a:spLocks noGrp="1"/>
          </p:cNvSpPr>
          <p:nvPr>
            <p:ph type="sldNum" sz="quarter" idx="12"/>
          </p:nvPr>
        </p:nvSpPr>
        <p:spPr/>
        <p:txBody>
          <a:bodyPr/>
          <a:lstStyle/>
          <a:p>
            <a:fld id="{D57F1E4F-1CFF-5643-939E-02111984F565}" type="slidenum">
              <a:rPr lang="en-US" smtClean="0">
                <a:uFillTx/>
              </a:rPr>
              <a:t>53</a:t>
            </a:fld>
            <a:endParaRPr lang="en-US" dirty="0">
              <a:uFillTx/>
            </a:endParaRPr>
          </a:p>
        </p:txBody>
      </p:sp>
    </p:spTree>
    <p:extLst>
      <p:ext uri="{BB962C8B-B14F-4D97-AF65-F5344CB8AC3E}">
        <p14:creationId xmlns:p14="http://schemas.microsoft.com/office/powerpoint/2010/main" val="2714212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4F8E-9982-0740-9032-0FAA377848AF}"/>
              </a:ext>
            </a:extLst>
          </p:cNvPr>
          <p:cNvSpPr>
            <a:spLocks noGrp="1"/>
          </p:cNvSpPr>
          <p:nvPr>
            <p:ph type="title"/>
          </p:nvPr>
        </p:nvSpPr>
        <p:spPr/>
        <p:txBody>
          <a:bodyPr/>
          <a:lstStyle/>
          <a:p>
            <a:r>
              <a:rPr lang="en-NL" dirty="0"/>
              <a:t>Number systems – basic concepts</a:t>
            </a:r>
          </a:p>
        </p:txBody>
      </p:sp>
      <p:sp>
        <p:nvSpPr>
          <p:cNvPr id="3" name="Slide Number Placeholder 2">
            <a:extLst>
              <a:ext uri="{FF2B5EF4-FFF2-40B4-BE49-F238E27FC236}">
                <a16:creationId xmlns:a16="http://schemas.microsoft.com/office/drawing/2014/main" id="{52AE37F0-F03B-C64C-8140-43A8A08FEF81}"/>
              </a:ext>
            </a:extLst>
          </p:cNvPr>
          <p:cNvSpPr>
            <a:spLocks noGrp="1"/>
          </p:cNvSpPr>
          <p:nvPr>
            <p:ph type="sldNum" sz="quarter" idx="12"/>
          </p:nvPr>
        </p:nvSpPr>
        <p:spPr/>
        <p:txBody>
          <a:bodyPr/>
          <a:lstStyle/>
          <a:p>
            <a:fld id="{D57F1E4F-1CFF-5643-939E-02111984F565}" type="slidenum">
              <a:rPr lang="en-US" smtClean="0">
                <a:uFillTx/>
              </a:rPr>
              <a:t>54</a:t>
            </a:fld>
            <a:endParaRPr lang="en-US" dirty="0">
              <a:uFillTx/>
            </a:endParaRPr>
          </a:p>
        </p:txBody>
      </p:sp>
      <p:pic>
        <p:nvPicPr>
          <p:cNvPr id="4" name="Online Media 3" descr="Number system - Basic concepts">
            <a:hlinkClick r:id="" action="ppaction://media"/>
            <a:extLst>
              <a:ext uri="{FF2B5EF4-FFF2-40B4-BE49-F238E27FC236}">
                <a16:creationId xmlns:a16="http://schemas.microsoft.com/office/drawing/2014/main" id="{42D48208-61FC-324C-B6DF-468095E5ABEF}"/>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8556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564AE-508D-5049-AA60-287E64232A1D}"/>
              </a:ext>
            </a:extLst>
          </p:cNvPr>
          <p:cNvSpPr>
            <a:spLocks noGrp="1"/>
          </p:cNvSpPr>
          <p:nvPr>
            <p:ph type="title"/>
          </p:nvPr>
        </p:nvSpPr>
        <p:spPr/>
        <p:txBody>
          <a:bodyPr/>
          <a:lstStyle/>
          <a:p>
            <a:r>
              <a:rPr lang="en-NL" dirty="0"/>
              <a:t>MyWhyU – The dawn of numbers</a:t>
            </a:r>
            <a:br>
              <a:rPr lang="en-NL" dirty="0"/>
            </a:br>
            <a:r>
              <a:rPr lang="en-NL" dirty="0"/>
              <a:t>(part 1)</a:t>
            </a:r>
          </a:p>
        </p:txBody>
      </p:sp>
      <p:sp>
        <p:nvSpPr>
          <p:cNvPr id="3" name="Slide Number Placeholder 2">
            <a:extLst>
              <a:ext uri="{FF2B5EF4-FFF2-40B4-BE49-F238E27FC236}">
                <a16:creationId xmlns:a16="http://schemas.microsoft.com/office/drawing/2014/main" id="{4BCE3DAB-F951-764C-ADF0-086DBFA24C8D}"/>
              </a:ext>
            </a:extLst>
          </p:cNvPr>
          <p:cNvSpPr>
            <a:spLocks noGrp="1"/>
          </p:cNvSpPr>
          <p:nvPr>
            <p:ph type="sldNum" sz="quarter" idx="12"/>
          </p:nvPr>
        </p:nvSpPr>
        <p:spPr/>
        <p:txBody>
          <a:bodyPr/>
          <a:lstStyle/>
          <a:p>
            <a:fld id="{D57F1E4F-1CFF-5643-939E-02111984F565}" type="slidenum">
              <a:rPr lang="en-US" smtClean="0">
                <a:uFillTx/>
              </a:rPr>
              <a:t>55</a:t>
            </a:fld>
            <a:endParaRPr lang="en-US" dirty="0">
              <a:uFillTx/>
            </a:endParaRPr>
          </a:p>
        </p:txBody>
      </p:sp>
      <p:pic>
        <p:nvPicPr>
          <p:cNvPr id="4" name="Online Media 3" descr="Pre-Algebra 1 - The Dawn of Numbers">
            <a:hlinkClick r:id="" action="ppaction://media"/>
            <a:extLst>
              <a:ext uri="{FF2B5EF4-FFF2-40B4-BE49-F238E27FC236}">
                <a16:creationId xmlns:a16="http://schemas.microsoft.com/office/drawing/2014/main" id="{686C5934-9CE5-524F-881D-7D6CD699B3B6}"/>
              </a:ext>
            </a:extLst>
          </p:cNvPr>
          <p:cNvPicPr>
            <a:picLocks noRot="1" noChangeAspect="1"/>
          </p:cNvPicPr>
          <p:nvPr>
            <a:videoFile r:link="rId1"/>
          </p:nvPr>
        </p:nvPicPr>
        <p:blipFill>
          <a:blip r:embed="rId3"/>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52427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089DA-C040-FC49-B731-504EC64F3777}"/>
              </a:ext>
            </a:extLst>
          </p:cNvPr>
          <p:cNvSpPr>
            <a:spLocks noGrp="1"/>
          </p:cNvSpPr>
          <p:nvPr>
            <p:ph type="title"/>
          </p:nvPr>
        </p:nvSpPr>
        <p:spPr/>
        <p:txBody>
          <a:bodyPr/>
          <a:lstStyle/>
          <a:p>
            <a:r>
              <a:rPr lang="en-NL" dirty="0"/>
              <a:t>MyWhyU – Single value vs. positional notation (part 2)</a:t>
            </a:r>
          </a:p>
        </p:txBody>
      </p:sp>
      <p:sp>
        <p:nvSpPr>
          <p:cNvPr id="3" name="Slide Number Placeholder 2">
            <a:extLst>
              <a:ext uri="{FF2B5EF4-FFF2-40B4-BE49-F238E27FC236}">
                <a16:creationId xmlns:a16="http://schemas.microsoft.com/office/drawing/2014/main" id="{EECC5A22-DECA-214E-9C37-A527250C7F91}"/>
              </a:ext>
            </a:extLst>
          </p:cNvPr>
          <p:cNvSpPr>
            <a:spLocks noGrp="1"/>
          </p:cNvSpPr>
          <p:nvPr>
            <p:ph type="sldNum" sz="quarter" idx="12"/>
          </p:nvPr>
        </p:nvSpPr>
        <p:spPr/>
        <p:txBody>
          <a:bodyPr/>
          <a:lstStyle/>
          <a:p>
            <a:fld id="{D57F1E4F-1CFF-5643-939E-02111984F565}" type="slidenum">
              <a:rPr lang="en-US" smtClean="0">
                <a:uFillTx/>
              </a:rPr>
              <a:t>56</a:t>
            </a:fld>
            <a:endParaRPr lang="en-US" dirty="0">
              <a:uFillTx/>
            </a:endParaRPr>
          </a:p>
        </p:txBody>
      </p:sp>
      <p:pic>
        <p:nvPicPr>
          <p:cNvPr id="5" name="Online Media 4" descr="Pre-Algebra 2 - Roman Numerals: Sign-Value vs Positional Notation">
            <a:hlinkClick r:id="" action="ppaction://media"/>
            <a:extLst>
              <a:ext uri="{FF2B5EF4-FFF2-40B4-BE49-F238E27FC236}">
                <a16:creationId xmlns:a16="http://schemas.microsoft.com/office/drawing/2014/main" id="{F8216BCA-F530-124B-80F0-70C4C4DAE0E3}"/>
              </a:ext>
            </a:extLst>
          </p:cNvPr>
          <p:cNvPicPr>
            <a:picLocks noRot="1" noChangeAspect="1"/>
          </p:cNvPicPr>
          <p:nvPr>
            <a:videoFile r:link="rId1"/>
          </p:nvPr>
        </p:nvPicPr>
        <p:blipFill>
          <a:blip r:embed="rId3"/>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7450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4017-09EF-7748-8DFF-C360850AC17C}"/>
              </a:ext>
            </a:extLst>
          </p:cNvPr>
          <p:cNvSpPr>
            <a:spLocks noGrp="1"/>
          </p:cNvSpPr>
          <p:nvPr>
            <p:ph type="title"/>
          </p:nvPr>
        </p:nvSpPr>
        <p:spPr/>
        <p:txBody>
          <a:bodyPr/>
          <a:lstStyle/>
          <a:p>
            <a:r>
              <a:rPr lang="en-NL" dirty="0"/>
              <a:t>MyWhyU – Decimal, binary, octal and hexadecimal (part 3)</a:t>
            </a:r>
          </a:p>
        </p:txBody>
      </p:sp>
      <p:sp>
        <p:nvSpPr>
          <p:cNvPr id="3" name="Slide Number Placeholder 2">
            <a:extLst>
              <a:ext uri="{FF2B5EF4-FFF2-40B4-BE49-F238E27FC236}">
                <a16:creationId xmlns:a16="http://schemas.microsoft.com/office/drawing/2014/main" id="{893834B0-0666-E84E-A2C8-623A6DFB1D3B}"/>
              </a:ext>
            </a:extLst>
          </p:cNvPr>
          <p:cNvSpPr>
            <a:spLocks noGrp="1"/>
          </p:cNvSpPr>
          <p:nvPr>
            <p:ph type="sldNum" sz="quarter" idx="12"/>
          </p:nvPr>
        </p:nvSpPr>
        <p:spPr/>
        <p:txBody>
          <a:bodyPr/>
          <a:lstStyle/>
          <a:p>
            <a:fld id="{D57F1E4F-1CFF-5643-939E-02111984F565}" type="slidenum">
              <a:rPr lang="en-US" smtClean="0">
                <a:uFillTx/>
              </a:rPr>
              <a:t>57</a:t>
            </a:fld>
            <a:endParaRPr lang="en-US" dirty="0">
              <a:uFillTx/>
            </a:endParaRPr>
          </a:p>
        </p:txBody>
      </p:sp>
      <p:pic>
        <p:nvPicPr>
          <p:cNvPr id="4" name="Online Media 3" descr="Pre-Algebra 3 - Decimal, Binary, Octal &amp; Hexadecimal">
            <a:hlinkClick r:id="" action="ppaction://media"/>
            <a:extLst>
              <a:ext uri="{FF2B5EF4-FFF2-40B4-BE49-F238E27FC236}">
                <a16:creationId xmlns:a16="http://schemas.microsoft.com/office/drawing/2014/main" id="{31F8661F-0545-DC4F-9447-65F21F73659C}"/>
              </a:ext>
            </a:extLst>
          </p:cNvPr>
          <p:cNvPicPr>
            <a:picLocks noRot="1" noChangeAspect="1"/>
          </p:cNvPicPr>
          <p:nvPr>
            <a:videoFile r:link="rId1"/>
          </p:nvPr>
        </p:nvPicPr>
        <p:blipFill>
          <a:blip r:embed="rId3"/>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46870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8F0F-523A-7147-9AA3-B54B67FFE573}"/>
              </a:ext>
            </a:extLst>
          </p:cNvPr>
          <p:cNvSpPr>
            <a:spLocks noGrp="1"/>
          </p:cNvSpPr>
          <p:nvPr>
            <p:ph type="title"/>
          </p:nvPr>
        </p:nvSpPr>
        <p:spPr/>
        <p:txBody>
          <a:bodyPr/>
          <a:lstStyle/>
          <a:p>
            <a:r>
              <a:rPr lang="en-NL" dirty="0"/>
              <a:t>Converting numbers</a:t>
            </a:r>
          </a:p>
        </p:txBody>
      </p:sp>
      <p:sp>
        <p:nvSpPr>
          <p:cNvPr id="3" name="Slide Number Placeholder 2">
            <a:extLst>
              <a:ext uri="{FF2B5EF4-FFF2-40B4-BE49-F238E27FC236}">
                <a16:creationId xmlns:a16="http://schemas.microsoft.com/office/drawing/2014/main" id="{89EE8BC5-24B1-E247-BEE9-783760287EE7}"/>
              </a:ext>
            </a:extLst>
          </p:cNvPr>
          <p:cNvSpPr>
            <a:spLocks noGrp="1"/>
          </p:cNvSpPr>
          <p:nvPr>
            <p:ph type="sldNum" sz="quarter" idx="12"/>
          </p:nvPr>
        </p:nvSpPr>
        <p:spPr/>
        <p:txBody>
          <a:bodyPr/>
          <a:lstStyle/>
          <a:p>
            <a:fld id="{D57F1E4F-1CFF-5643-939E-02111984F565}" type="slidenum">
              <a:rPr lang="en-US" smtClean="0">
                <a:uFillTx/>
              </a:rPr>
              <a:t>58</a:t>
            </a:fld>
            <a:endParaRPr lang="en-US" dirty="0">
              <a:uFillTx/>
            </a:endParaRPr>
          </a:p>
        </p:txBody>
      </p:sp>
      <p:pic>
        <p:nvPicPr>
          <p:cNvPr id="4" name="Online Media 3" descr="Number Systems - Converting Decimal, Binary and Hexadecimal">
            <a:hlinkClick r:id="" action="ppaction://media"/>
            <a:extLst>
              <a:ext uri="{FF2B5EF4-FFF2-40B4-BE49-F238E27FC236}">
                <a16:creationId xmlns:a16="http://schemas.microsoft.com/office/drawing/2014/main" id="{63675A93-AD40-C24B-95C5-E847F3BDC5E9}"/>
              </a:ext>
            </a:extLst>
          </p:cNvPr>
          <p:cNvPicPr>
            <a:picLocks noRot="1" noChangeAspect="1"/>
          </p:cNvPicPr>
          <p:nvPr>
            <a:videoFile r:link="rId1"/>
          </p:nvPr>
        </p:nvPicPr>
        <p:blipFill>
          <a:blip r:embed="rId3"/>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321434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numeral systems</a:t>
            </a:r>
          </a:p>
        </p:txBody>
      </p:sp>
      <p:sp>
        <p:nvSpPr>
          <p:cNvPr id="3" name="Content Placeholder 2"/>
          <p:cNvSpPr>
            <a:spLocks noGrp="1"/>
          </p:cNvSpPr>
          <p:nvPr>
            <p:ph idx="1"/>
          </p:nvPr>
        </p:nvSpPr>
        <p:spPr/>
        <p:txBody>
          <a:bodyPr/>
          <a:lstStyle/>
          <a:p>
            <a:r>
              <a:rPr lang="en-US" dirty="0"/>
              <a:t>Numbers and numeral systems are human inventions. To understand it, and the importance it has on computer science, we have to travel to the past.</a:t>
            </a:r>
          </a:p>
          <a:p>
            <a:r>
              <a:rPr lang="en-US" dirty="0"/>
              <a:t>A long, long, long, long … time ago</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a:t>
            </a:fld>
            <a:endParaRPr lang="en-US" dirty="0">
              <a:uFillTx/>
            </a:endParaRPr>
          </a:p>
        </p:txBody>
      </p:sp>
    </p:spTree>
    <p:extLst>
      <p:ext uri="{BB962C8B-B14F-4D97-AF65-F5344CB8AC3E}">
        <p14:creationId xmlns:p14="http://schemas.microsoft.com/office/powerpoint/2010/main" val="4176751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numeral systems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7</a:t>
            </a:fld>
            <a:endParaRPr lang="en-US" dirty="0">
              <a:uFillTx/>
            </a:endParaRPr>
          </a:p>
        </p:txBody>
      </p:sp>
      <p:pic>
        <p:nvPicPr>
          <p:cNvPr id="6" name="Analysis 1 movi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46263" y="2052638"/>
            <a:ext cx="7459662" cy="4195762"/>
          </a:xfrm>
        </p:spPr>
      </p:pic>
    </p:spTree>
    <p:extLst>
      <p:ext uri="{BB962C8B-B14F-4D97-AF65-F5344CB8AC3E}">
        <p14:creationId xmlns:p14="http://schemas.microsoft.com/office/powerpoint/2010/main" val="2567208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numeral systems</a:t>
            </a:r>
          </a:p>
        </p:txBody>
      </p:sp>
      <p:sp>
        <p:nvSpPr>
          <p:cNvPr id="3" name="Content Placeholder 2"/>
          <p:cNvSpPr>
            <a:spLocks noGrp="1"/>
          </p:cNvSpPr>
          <p:nvPr>
            <p:ph idx="1"/>
          </p:nvPr>
        </p:nvSpPr>
        <p:spPr/>
        <p:txBody>
          <a:bodyPr/>
          <a:lstStyle/>
          <a:p>
            <a:r>
              <a:rPr lang="en-US" dirty="0"/>
              <a:t>How can Ned count mammoths?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8</a:t>
            </a:fld>
            <a:endParaRPr lang="en-US" dirty="0">
              <a:uFillTx/>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0416" y="3162804"/>
            <a:ext cx="1849437" cy="277920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182" y="2503842"/>
            <a:ext cx="2216449" cy="22098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406" y="2954766"/>
            <a:ext cx="2216449" cy="22098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760" y="3732212"/>
            <a:ext cx="2216449" cy="22098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241" y="2503842"/>
            <a:ext cx="1599642" cy="1738741"/>
          </a:xfrm>
          <a:prstGeom prst="rect">
            <a:avLst/>
          </a:prstGeom>
        </p:spPr>
      </p:pic>
    </p:spTree>
    <p:extLst>
      <p:ext uri="{BB962C8B-B14F-4D97-AF65-F5344CB8AC3E}">
        <p14:creationId xmlns:p14="http://schemas.microsoft.com/office/powerpoint/2010/main" val="3386013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numeral systems</a:t>
            </a:r>
          </a:p>
        </p:txBody>
      </p:sp>
      <p:sp>
        <p:nvSpPr>
          <p:cNvPr id="3" name="Content Placeholder 2"/>
          <p:cNvSpPr>
            <a:spLocks noGrp="1"/>
          </p:cNvSpPr>
          <p:nvPr>
            <p:ph sz="half" idx="1"/>
          </p:nvPr>
        </p:nvSpPr>
        <p:spPr/>
        <p:txBody>
          <a:bodyPr/>
          <a:lstStyle/>
          <a:p>
            <a:r>
              <a:rPr lang="en-US" dirty="0"/>
              <a:t>For one mammoth, Ned can make one scratch on the wall.</a:t>
            </a:r>
          </a:p>
        </p:txBody>
      </p:sp>
      <p:sp>
        <p:nvSpPr>
          <p:cNvPr id="4" name="Content Placeholder 3"/>
          <p:cNvSpPr>
            <a:spLocks noGrp="1"/>
          </p:cNvSpPr>
          <p:nvPr>
            <p:ph sz="half" idx="2"/>
          </p:nvPr>
        </p:nvSpPr>
        <p:spPr/>
        <p:txBody>
          <a:bodyPr/>
          <a:lstStyle/>
          <a:p>
            <a:r>
              <a:rPr lang="en-US" dirty="0"/>
              <a:t>For three, Ned can make three scratches.</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9</a:t>
            </a:fld>
            <a:endParaRPr lang="en-US" dirty="0">
              <a:uFillTx/>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182" y="2668942"/>
            <a:ext cx="2216449" cy="22098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406" y="3119866"/>
            <a:ext cx="2216449" cy="220980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6760" y="3897312"/>
            <a:ext cx="2216449" cy="220980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75" y="3051314"/>
            <a:ext cx="2216449" cy="22098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835" y="3871510"/>
            <a:ext cx="1849437" cy="277920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1481" y="5036318"/>
            <a:ext cx="224795" cy="44958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5099" y="5036319"/>
            <a:ext cx="224795" cy="44958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2338" y="5261112"/>
            <a:ext cx="224795" cy="44958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2402" y="5485906"/>
            <a:ext cx="224795" cy="449589"/>
          </a:xfrm>
          <a:prstGeom prst="rect">
            <a:avLst/>
          </a:prstGeom>
        </p:spPr>
      </p:pic>
    </p:spTree>
    <p:extLst>
      <p:ext uri="{BB962C8B-B14F-4D97-AF65-F5344CB8AC3E}">
        <p14:creationId xmlns:p14="http://schemas.microsoft.com/office/powerpoint/2010/main" val="172813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par>
                          <p:cTn id="16" fill="hold">
                            <p:stCondLst>
                              <p:cond delay="500"/>
                            </p:stCondLst>
                            <p:childTnLst>
                              <p:par>
                                <p:cTn id="17" presetID="22" presetClass="exit" presetSubtype="4" fill="hold" nodeType="afterEffect">
                                  <p:stCondLst>
                                    <p:cond delay="0"/>
                                  </p:stCondLst>
                                  <p:childTnLst>
                                    <p:animEffect transition="out" filter="wipe(down)">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 calcmode="lin" valueType="num">
                                      <p:cBhvr additive="base">
                                        <p:cTn id="2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1000" fill="hold"/>
                                        <p:tgtEl>
                                          <p:spTgt spid="6"/>
                                        </p:tgtEl>
                                        <p:attrNameLst>
                                          <p:attrName>ppt_w</p:attrName>
                                        </p:attrNameLst>
                                      </p:cBhvr>
                                      <p:tavLst>
                                        <p:tav tm="0">
                                          <p:val>
                                            <p:fltVal val="0"/>
                                          </p:val>
                                        </p:tav>
                                        <p:tav tm="100000">
                                          <p:val>
                                            <p:strVal val="#ppt_w"/>
                                          </p:val>
                                        </p:tav>
                                      </p:tavLst>
                                    </p:anim>
                                    <p:anim calcmode="lin" valueType="num">
                                      <p:cBhvr>
                                        <p:cTn id="31" dur="1000" fill="hold"/>
                                        <p:tgtEl>
                                          <p:spTgt spid="6"/>
                                        </p:tgtEl>
                                        <p:attrNameLst>
                                          <p:attrName>ppt_h</p:attrName>
                                        </p:attrNameLst>
                                      </p:cBhvr>
                                      <p:tavLst>
                                        <p:tav tm="0">
                                          <p:val>
                                            <p:fltVal val="0"/>
                                          </p:val>
                                        </p:tav>
                                        <p:tav tm="100000">
                                          <p:val>
                                            <p:strVal val="#ppt_h"/>
                                          </p:val>
                                        </p:tav>
                                      </p:tavLst>
                                    </p:anim>
                                    <p:anim calcmode="lin" valueType="num">
                                      <p:cBhvr>
                                        <p:cTn id="32" dur="1000" fill="hold"/>
                                        <p:tgtEl>
                                          <p:spTgt spid="6"/>
                                        </p:tgtEl>
                                        <p:attrNameLst>
                                          <p:attrName>style.rotation</p:attrName>
                                        </p:attrNameLst>
                                      </p:cBhvr>
                                      <p:tavLst>
                                        <p:tav tm="0">
                                          <p:val>
                                            <p:fltVal val="90"/>
                                          </p:val>
                                        </p:tav>
                                        <p:tav tm="100000">
                                          <p:val>
                                            <p:fltVal val="0"/>
                                          </p:val>
                                        </p:tav>
                                      </p:tavLst>
                                    </p:anim>
                                    <p:animEffect transition="in" filter="fade">
                                      <p:cBhvr>
                                        <p:cTn id="33" dur="1000"/>
                                        <p:tgtEl>
                                          <p:spTgt spid="6"/>
                                        </p:tgtEl>
                                      </p:cBhvr>
                                    </p:animEffect>
                                  </p:childTnLst>
                                </p:cTn>
                              </p:par>
                              <p:par>
                                <p:cTn id="34" presetID="3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1000" fill="hold"/>
                                        <p:tgtEl>
                                          <p:spTgt spid="7"/>
                                        </p:tgtEl>
                                        <p:attrNameLst>
                                          <p:attrName>ppt_w</p:attrName>
                                        </p:attrNameLst>
                                      </p:cBhvr>
                                      <p:tavLst>
                                        <p:tav tm="0">
                                          <p:val>
                                            <p:fltVal val="0"/>
                                          </p:val>
                                        </p:tav>
                                        <p:tav tm="100000">
                                          <p:val>
                                            <p:strVal val="#ppt_w"/>
                                          </p:val>
                                        </p:tav>
                                      </p:tavLst>
                                    </p:anim>
                                    <p:anim calcmode="lin" valueType="num">
                                      <p:cBhvr>
                                        <p:cTn id="37" dur="1000" fill="hold"/>
                                        <p:tgtEl>
                                          <p:spTgt spid="7"/>
                                        </p:tgtEl>
                                        <p:attrNameLst>
                                          <p:attrName>ppt_h</p:attrName>
                                        </p:attrNameLst>
                                      </p:cBhvr>
                                      <p:tavLst>
                                        <p:tav tm="0">
                                          <p:val>
                                            <p:fltVal val="0"/>
                                          </p:val>
                                        </p:tav>
                                        <p:tav tm="100000">
                                          <p:val>
                                            <p:strVal val="#ppt_h"/>
                                          </p:val>
                                        </p:tav>
                                      </p:tavLst>
                                    </p:anim>
                                    <p:anim calcmode="lin" valueType="num">
                                      <p:cBhvr>
                                        <p:cTn id="38" dur="1000" fill="hold"/>
                                        <p:tgtEl>
                                          <p:spTgt spid="7"/>
                                        </p:tgtEl>
                                        <p:attrNameLst>
                                          <p:attrName>style.rotation</p:attrName>
                                        </p:attrNameLst>
                                      </p:cBhvr>
                                      <p:tavLst>
                                        <p:tav tm="0">
                                          <p:val>
                                            <p:fltVal val="90"/>
                                          </p:val>
                                        </p:tav>
                                        <p:tav tm="100000">
                                          <p:val>
                                            <p:fltVal val="0"/>
                                          </p:val>
                                        </p:tav>
                                      </p:tavLst>
                                    </p:anim>
                                    <p:animEffect transition="in" filter="fade">
                                      <p:cBhvr>
                                        <p:cTn id="39" dur="1000"/>
                                        <p:tgtEl>
                                          <p:spTgt spid="7"/>
                                        </p:tgtEl>
                                      </p:cBhvr>
                                    </p:animEffect>
                                  </p:childTnLst>
                                </p:cTn>
                              </p:par>
                              <p:par>
                                <p:cTn id="40" presetID="31"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1000" fill="hold"/>
                                        <p:tgtEl>
                                          <p:spTgt spid="8"/>
                                        </p:tgtEl>
                                        <p:attrNameLst>
                                          <p:attrName>ppt_w</p:attrName>
                                        </p:attrNameLst>
                                      </p:cBhvr>
                                      <p:tavLst>
                                        <p:tav tm="0">
                                          <p:val>
                                            <p:fltVal val="0"/>
                                          </p:val>
                                        </p:tav>
                                        <p:tav tm="100000">
                                          <p:val>
                                            <p:strVal val="#ppt_w"/>
                                          </p:val>
                                        </p:tav>
                                      </p:tavLst>
                                    </p:anim>
                                    <p:anim calcmode="lin" valueType="num">
                                      <p:cBhvr>
                                        <p:cTn id="43" dur="1000" fill="hold"/>
                                        <p:tgtEl>
                                          <p:spTgt spid="8"/>
                                        </p:tgtEl>
                                        <p:attrNameLst>
                                          <p:attrName>ppt_h</p:attrName>
                                        </p:attrNameLst>
                                      </p:cBhvr>
                                      <p:tavLst>
                                        <p:tav tm="0">
                                          <p:val>
                                            <p:fltVal val="0"/>
                                          </p:val>
                                        </p:tav>
                                        <p:tav tm="100000">
                                          <p:val>
                                            <p:strVal val="#ppt_h"/>
                                          </p:val>
                                        </p:tav>
                                      </p:tavLst>
                                    </p:anim>
                                    <p:anim calcmode="lin" valueType="num">
                                      <p:cBhvr>
                                        <p:cTn id="44" dur="1000" fill="hold"/>
                                        <p:tgtEl>
                                          <p:spTgt spid="8"/>
                                        </p:tgtEl>
                                        <p:attrNameLst>
                                          <p:attrName>style.rotation</p:attrName>
                                        </p:attrNameLst>
                                      </p:cBhvr>
                                      <p:tavLst>
                                        <p:tav tm="0">
                                          <p:val>
                                            <p:fltVal val="90"/>
                                          </p:val>
                                        </p:tav>
                                        <p:tav tm="100000">
                                          <p:val>
                                            <p:fltVal val="0"/>
                                          </p:val>
                                        </p:tav>
                                      </p:tavLst>
                                    </p:anim>
                                    <p:animEffect transition="in" filter="fade">
                                      <p:cBhvr>
                                        <p:cTn id="45" dur="10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randombar(horizontal)">
                                      <p:cBhvr>
                                        <p:cTn id="50" dur="500"/>
                                        <p:tgtEl>
                                          <p:spTgt spid="12"/>
                                        </p:tgtEl>
                                      </p:cBhvr>
                                    </p:animEffect>
                                  </p:childTnLst>
                                </p:cTn>
                              </p:par>
                              <p:par>
                                <p:cTn id="51" presetID="14" presetClass="entr" presetSubtype="1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randombar(horizontal)">
                                      <p:cBhvr>
                                        <p:cTn id="53" dur="500"/>
                                        <p:tgtEl>
                                          <p:spTgt spid="13"/>
                                        </p:tgtEl>
                                      </p:cBhvr>
                                    </p:animEffect>
                                  </p:childTnLst>
                                </p:cTn>
                              </p:par>
                              <p:par>
                                <p:cTn id="54" presetID="14" presetClass="entr" presetSubtype="1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randombar(horizontal)">
                                      <p:cBhvr>
                                        <p:cTn id="56" dur="500"/>
                                        <p:tgtEl>
                                          <p:spTgt spid="14"/>
                                        </p:tgtEl>
                                      </p:cBhvr>
                                    </p:animEffect>
                                  </p:childTnLst>
                                </p:cTn>
                              </p:par>
                            </p:childTnLst>
                          </p:cTn>
                        </p:par>
                        <p:par>
                          <p:cTn id="57" fill="hold">
                            <p:stCondLst>
                              <p:cond delay="500"/>
                            </p:stCondLst>
                            <p:childTnLst>
                              <p:par>
                                <p:cTn id="58" presetID="22" presetClass="exit" presetSubtype="4" fill="hold" nodeType="afterEffect">
                                  <p:stCondLst>
                                    <p:cond delay="0"/>
                                  </p:stCondLst>
                                  <p:childTnLst>
                                    <p:animEffect transition="out" filter="wipe(down)">
                                      <p:cBhvr>
                                        <p:cTn id="59" dur="500"/>
                                        <p:tgtEl>
                                          <p:spTgt spid="6"/>
                                        </p:tgtEl>
                                      </p:cBhvr>
                                    </p:animEffect>
                                    <p:set>
                                      <p:cBhvr>
                                        <p:cTn id="60" dur="1" fill="hold">
                                          <p:stCondLst>
                                            <p:cond delay="499"/>
                                          </p:stCondLst>
                                        </p:cTn>
                                        <p:tgtEl>
                                          <p:spTgt spid="6"/>
                                        </p:tgtEl>
                                        <p:attrNameLst>
                                          <p:attrName>style.visibility</p:attrName>
                                        </p:attrNameLst>
                                      </p:cBhvr>
                                      <p:to>
                                        <p:strVal val="hidden"/>
                                      </p:to>
                                    </p:set>
                                  </p:childTnLst>
                                </p:cTn>
                              </p:par>
                              <p:par>
                                <p:cTn id="61" presetID="22" presetClass="exit" presetSubtype="4" fill="hold" nodeType="withEffect">
                                  <p:stCondLst>
                                    <p:cond delay="0"/>
                                  </p:stCondLst>
                                  <p:childTnLst>
                                    <p:animEffect transition="out" filter="wipe(down)">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22" presetClass="exit" presetSubtype="4" fill="hold" nodeType="withEffect">
                                  <p:stCondLst>
                                    <p:cond delay="0"/>
                                  </p:stCondLst>
                                  <p:childTnLst>
                                    <p:animEffect transition="out" filter="wipe(down)">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Ion</Template>
  <TotalTime>6733</TotalTime>
  <Words>2832</Words>
  <Application>Microsoft Macintosh PowerPoint</Application>
  <PresentationFormat>Widescreen</PresentationFormat>
  <Paragraphs>415</Paragraphs>
  <Slides>58</Slides>
  <Notes>9</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Century Gothic</vt:lpstr>
      <vt:lpstr>Impact</vt:lpstr>
      <vt:lpstr>Wingdings 3</vt:lpstr>
      <vt:lpstr>Ion</vt:lpstr>
      <vt:lpstr>Analysis 1: Foundations of Modeling   Lesson 2.1: Numeral systems</vt:lpstr>
      <vt:lpstr>Overview of this lesson:  Numeral systems</vt:lpstr>
      <vt:lpstr>Overview of this lesson:  Numeral systems</vt:lpstr>
      <vt:lpstr>Introduction to numeral systems</vt:lpstr>
      <vt:lpstr>Introduction to numeral systems</vt:lpstr>
      <vt:lpstr>Introduction to numeral systems</vt:lpstr>
      <vt:lpstr>Introduction to numeral systems</vt:lpstr>
      <vt:lpstr>Introduction to numeral systems</vt:lpstr>
      <vt:lpstr>Introduction to numeral systems</vt:lpstr>
      <vt:lpstr>Introduction to numeral systems</vt:lpstr>
      <vt:lpstr>Introduction to numeral systems</vt:lpstr>
      <vt:lpstr>Non-positional and positional numeral systems</vt:lpstr>
      <vt:lpstr>Non-positional numeral systems</vt:lpstr>
      <vt:lpstr>Egyptian numbers and symbols</vt:lpstr>
      <vt:lpstr>Roman numbers and symbols</vt:lpstr>
      <vt:lpstr>Roman numbers and symbols</vt:lpstr>
      <vt:lpstr>Roman numbers and symbols</vt:lpstr>
      <vt:lpstr>Non-positional numeral systems</vt:lpstr>
      <vt:lpstr>Positional numeral system</vt:lpstr>
      <vt:lpstr>Positional numeral system</vt:lpstr>
      <vt:lpstr>Positional numeral system</vt:lpstr>
      <vt:lpstr>Invention of zero</vt:lpstr>
      <vt:lpstr>Face and place value</vt:lpstr>
      <vt:lpstr>Face, place value and base</vt:lpstr>
      <vt:lpstr>Face, place value and base</vt:lpstr>
      <vt:lpstr>Converting to decimal</vt:lpstr>
      <vt:lpstr>Converting to decimal</vt:lpstr>
      <vt:lpstr>PowerPoint Presentation</vt:lpstr>
      <vt:lpstr>Binary system</vt:lpstr>
      <vt:lpstr>Introducing numbers to machines</vt:lpstr>
      <vt:lpstr>Introducing numbers to machines</vt:lpstr>
      <vt:lpstr>Introducing numbers to machines</vt:lpstr>
      <vt:lpstr>Introducing numbers to machines</vt:lpstr>
      <vt:lpstr>Binary system</vt:lpstr>
      <vt:lpstr>Binary system</vt:lpstr>
      <vt:lpstr>Binary system</vt:lpstr>
      <vt:lpstr>Converting from binary to decimal</vt:lpstr>
      <vt:lpstr>Converting from binary to decimal</vt:lpstr>
      <vt:lpstr>Conversion exercise</vt:lpstr>
      <vt:lpstr>Conversion from binary to decimal</vt:lpstr>
      <vt:lpstr>Conversion from base 10 - decimal</vt:lpstr>
      <vt:lpstr>Converting from decimal … Algorithm</vt:lpstr>
      <vt:lpstr>Converting from decimal …</vt:lpstr>
      <vt:lpstr>Hexadecimal system</vt:lpstr>
      <vt:lpstr>Hexadecimal and octal numbers</vt:lpstr>
      <vt:lpstr>Hexadecimal system</vt:lpstr>
      <vt:lpstr>Comparison: decimal, binary and hexadecimal values</vt:lpstr>
      <vt:lpstr>Conversion exercise</vt:lpstr>
      <vt:lpstr>Conclusion</vt:lpstr>
      <vt:lpstr>Summary Quiz</vt:lpstr>
      <vt:lpstr>Summary</vt:lpstr>
      <vt:lpstr>Summary</vt:lpstr>
      <vt:lpstr>Extra material - videos</vt:lpstr>
      <vt:lpstr>Number systems – basic concepts</vt:lpstr>
      <vt:lpstr>MyWhyU – The dawn of numbers (part 1)</vt:lpstr>
      <vt:lpstr>MyWhyU – Single value vs. positional notation (part 2)</vt:lpstr>
      <vt:lpstr>MyWhyU – Decimal, binary, octal and hexadecimal (part 3)</vt:lpstr>
      <vt:lpstr>Converting numbers</vt:lpstr>
    </vt:vector>
  </TitlesOfParts>
  <Company>Hogeschool Rotterdam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1: Foundations of Modeling</dc:title>
  <dc:creator>Dobrkovic, A.</dc:creator>
  <cp:lastModifiedBy>Bosman, J.G. (Johan)</cp:lastModifiedBy>
  <cp:revision>595</cp:revision>
  <dcterms:created xsi:type="dcterms:W3CDTF">2018-06-25T10:45:04Z</dcterms:created>
  <dcterms:modified xsi:type="dcterms:W3CDTF">2020-09-21T13:30:55Z</dcterms:modified>
</cp:coreProperties>
</file>